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ink/ink6.xml" ContentType="application/inkml+xml"/>
  <Override PartName="/ppt/ink/ink7.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56" r:id="rId2"/>
    <p:sldId id="318" r:id="rId3"/>
    <p:sldId id="257" r:id="rId4"/>
    <p:sldId id="258" r:id="rId5"/>
    <p:sldId id="259" r:id="rId6"/>
    <p:sldId id="264" r:id="rId7"/>
    <p:sldId id="265" r:id="rId8"/>
    <p:sldId id="268" r:id="rId9"/>
    <p:sldId id="272" r:id="rId10"/>
    <p:sldId id="311" r:id="rId11"/>
    <p:sldId id="300" r:id="rId12"/>
    <p:sldId id="270" r:id="rId13"/>
    <p:sldId id="262" r:id="rId14"/>
    <p:sldId id="260" r:id="rId15"/>
    <p:sldId id="261" r:id="rId16"/>
    <p:sldId id="263" r:id="rId17"/>
    <p:sldId id="275" r:id="rId18"/>
    <p:sldId id="276" r:id="rId19"/>
    <p:sldId id="277" r:id="rId20"/>
    <p:sldId id="278" r:id="rId21"/>
    <p:sldId id="279" r:id="rId22"/>
    <p:sldId id="280" r:id="rId23"/>
    <p:sldId id="281" r:id="rId24"/>
    <p:sldId id="282" r:id="rId25"/>
    <p:sldId id="283" r:id="rId26"/>
    <p:sldId id="285" r:id="rId27"/>
    <p:sldId id="286" r:id="rId28"/>
    <p:sldId id="287" r:id="rId29"/>
    <p:sldId id="288" r:id="rId30"/>
    <p:sldId id="284" r:id="rId31"/>
    <p:sldId id="289" r:id="rId32"/>
    <p:sldId id="290" r:id="rId33"/>
    <p:sldId id="291" r:id="rId34"/>
    <p:sldId id="292" r:id="rId35"/>
    <p:sldId id="301" r:id="rId36"/>
    <p:sldId id="293" r:id="rId37"/>
    <p:sldId id="294" r:id="rId38"/>
    <p:sldId id="295" r:id="rId39"/>
    <p:sldId id="296" r:id="rId40"/>
    <p:sldId id="297" r:id="rId41"/>
    <p:sldId id="298" r:id="rId42"/>
    <p:sldId id="302" r:id="rId43"/>
    <p:sldId id="303" r:id="rId44"/>
    <p:sldId id="304" r:id="rId45"/>
    <p:sldId id="305" r:id="rId46"/>
    <p:sldId id="306" r:id="rId47"/>
    <p:sldId id="307" r:id="rId48"/>
    <p:sldId id="308" r:id="rId49"/>
    <p:sldId id="310" r:id="rId50"/>
    <p:sldId id="309" r:id="rId51"/>
    <p:sldId id="312" r:id="rId52"/>
    <p:sldId id="313" r:id="rId53"/>
    <p:sldId id="317" r:id="rId54"/>
    <p:sldId id="314" r:id="rId55"/>
    <p:sldId id="319" r:id="rId56"/>
    <p:sldId id="321" r:id="rId57"/>
    <p:sldId id="315" r:id="rId58"/>
    <p:sldId id="322" r:id="rId59"/>
    <p:sldId id="323" r:id="rId60"/>
    <p:sldId id="324" r:id="rId61"/>
    <p:sldId id="316" r:id="rId62"/>
    <p:sldId id="326" r:id="rId63"/>
    <p:sldId id="325" r:id="rId64"/>
    <p:sldId id="327" r:id="rId65"/>
    <p:sldId id="328" r:id="rId66"/>
    <p:sldId id="330" r:id="rId67"/>
    <p:sldId id="329" r:id="rId68"/>
    <p:sldId id="331"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2323"/>
    <a:srgbClr val="FA22CC"/>
    <a:srgbClr val="1EB3FE"/>
    <a:srgbClr val="125371"/>
    <a:srgbClr val="3F3F3F"/>
    <a:srgbClr val="0B0500"/>
    <a:srgbClr val="656F7A"/>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79216" autoAdjust="0"/>
  </p:normalViewPr>
  <p:slideViewPr>
    <p:cSldViewPr snapToGrid="0">
      <p:cViewPr varScale="1">
        <p:scale>
          <a:sx n="48" d="100"/>
          <a:sy n="48" d="100"/>
        </p:scale>
        <p:origin x="67" y="4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5603B5-0A6A-4496-AEDE-F96CBD61AC02}" type="doc">
      <dgm:prSet loTypeId="urn:microsoft.com/office/officeart/2016/7/layout/BasicLinearProcessNumbered" loCatId="process" qsTypeId="urn:microsoft.com/office/officeart/2005/8/quickstyle/simple4" qsCatId="simple" csTypeId="urn:microsoft.com/office/officeart/2005/8/colors/colorful1" csCatId="colorful"/>
      <dgm:spPr/>
      <dgm:t>
        <a:bodyPr/>
        <a:lstStyle/>
        <a:p>
          <a:endParaRPr lang="en-US"/>
        </a:p>
      </dgm:t>
    </dgm:pt>
    <dgm:pt modelId="{51E13832-2BCC-4351-8F08-B66D3A8FF1BD}">
      <dgm:prSet/>
      <dgm:spPr/>
      <dgm:t>
        <a:bodyPr/>
        <a:lstStyle/>
        <a:p>
          <a:r>
            <a:rPr lang="en-GB"/>
            <a:t>Spawn player/client 1 and 2 in different positions (will have to keep track of number of clients)</a:t>
          </a:r>
          <a:endParaRPr lang="en-US"/>
        </a:p>
      </dgm:t>
    </dgm:pt>
    <dgm:pt modelId="{3119235C-AFE2-4749-AD74-E940BA133974}" type="parTrans" cxnId="{6522B218-8BED-4AAD-BE40-BAE2A7249048}">
      <dgm:prSet/>
      <dgm:spPr/>
      <dgm:t>
        <a:bodyPr/>
        <a:lstStyle/>
        <a:p>
          <a:endParaRPr lang="en-US"/>
        </a:p>
      </dgm:t>
    </dgm:pt>
    <dgm:pt modelId="{5F69F9FC-CB4D-4FC7-800A-1B926D3F8EF7}" type="sibTrans" cxnId="{6522B218-8BED-4AAD-BE40-BAE2A7249048}">
      <dgm:prSet phldrT="1" phldr="0"/>
      <dgm:spPr/>
      <dgm:t>
        <a:bodyPr/>
        <a:lstStyle/>
        <a:p>
          <a:r>
            <a:rPr lang="en-US"/>
            <a:t>1</a:t>
          </a:r>
        </a:p>
      </dgm:t>
    </dgm:pt>
    <dgm:pt modelId="{A7992F9E-E8E4-4A5F-B4A8-29178B02607D}">
      <dgm:prSet/>
      <dgm:spPr/>
      <dgm:t>
        <a:bodyPr/>
        <a:lstStyle/>
        <a:p>
          <a:r>
            <a:rPr lang="en-GB"/>
            <a:t>Spawn a representation of client 2, client side, on client 1’s screen and vice versa</a:t>
          </a:r>
          <a:endParaRPr lang="en-US"/>
        </a:p>
      </dgm:t>
    </dgm:pt>
    <dgm:pt modelId="{03F11BA9-02AB-4113-B30C-736A41FEB3C6}" type="parTrans" cxnId="{B0D75DAA-A053-43F6-9F61-288DC6C4ED1D}">
      <dgm:prSet/>
      <dgm:spPr/>
      <dgm:t>
        <a:bodyPr/>
        <a:lstStyle/>
        <a:p>
          <a:endParaRPr lang="en-US"/>
        </a:p>
      </dgm:t>
    </dgm:pt>
    <dgm:pt modelId="{2D33468B-E01A-4A3A-9DF2-55AFA5D4DAF0}" type="sibTrans" cxnId="{B0D75DAA-A053-43F6-9F61-288DC6C4ED1D}">
      <dgm:prSet phldrT="2" phldr="0"/>
      <dgm:spPr/>
      <dgm:t>
        <a:bodyPr/>
        <a:lstStyle/>
        <a:p>
          <a:r>
            <a:rPr lang="en-US"/>
            <a:t>2</a:t>
          </a:r>
        </a:p>
      </dgm:t>
    </dgm:pt>
    <dgm:pt modelId="{1947F40F-315C-4FDE-82BD-63FC88A16062}">
      <dgm:prSet/>
      <dgm:spPr/>
      <dgm:t>
        <a:bodyPr/>
        <a:lstStyle/>
        <a:p>
          <a:r>
            <a:rPr lang="en-GB"/>
            <a:t>Network the movement of both clients</a:t>
          </a:r>
          <a:endParaRPr lang="en-US"/>
        </a:p>
      </dgm:t>
    </dgm:pt>
    <dgm:pt modelId="{6B764BCB-B823-4388-B914-04558002A7B3}" type="parTrans" cxnId="{DDE87FE2-EF32-4A85-8E34-C7C9FEF79D47}">
      <dgm:prSet/>
      <dgm:spPr/>
      <dgm:t>
        <a:bodyPr/>
        <a:lstStyle/>
        <a:p>
          <a:endParaRPr lang="en-US"/>
        </a:p>
      </dgm:t>
    </dgm:pt>
    <dgm:pt modelId="{64F2BCB2-5BD8-4D64-8D07-C16CF9AB4208}" type="sibTrans" cxnId="{DDE87FE2-EF32-4A85-8E34-C7C9FEF79D47}">
      <dgm:prSet phldrT="3" phldr="0"/>
      <dgm:spPr/>
      <dgm:t>
        <a:bodyPr/>
        <a:lstStyle/>
        <a:p>
          <a:r>
            <a:rPr lang="en-US"/>
            <a:t>3</a:t>
          </a:r>
        </a:p>
      </dgm:t>
    </dgm:pt>
    <dgm:pt modelId="{480CF1C3-C049-4BC8-B08F-DE7BB908129F}">
      <dgm:prSet/>
      <dgm:spPr/>
      <dgm:t>
        <a:bodyPr/>
        <a:lstStyle/>
        <a:p>
          <a:r>
            <a:rPr lang="en-GB"/>
            <a:t>Gracefully handle players quitting</a:t>
          </a:r>
          <a:endParaRPr lang="en-US"/>
        </a:p>
      </dgm:t>
    </dgm:pt>
    <dgm:pt modelId="{E50743D9-C423-405C-8C52-E300E84D7EF8}" type="parTrans" cxnId="{55807C29-EE32-4379-8A35-0E81CAD38375}">
      <dgm:prSet/>
      <dgm:spPr/>
      <dgm:t>
        <a:bodyPr/>
        <a:lstStyle/>
        <a:p>
          <a:endParaRPr lang="en-US"/>
        </a:p>
      </dgm:t>
    </dgm:pt>
    <dgm:pt modelId="{655A5961-7998-44E3-884A-F8B3190A00B6}" type="sibTrans" cxnId="{55807C29-EE32-4379-8A35-0E81CAD38375}">
      <dgm:prSet phldrT="4" phldr="0"/>
      <dgm:spPr/>
      <dgm:t>
        <a:bodyPr/>
        <a:lstStyle/>
        <a:p>
          <a:r>
            <a:rPr lang="en-US"/>
            <a:t>4</a:t>
          </a:r>
        </a:p>
      </dgm:t>
    </dgm:pt>
    <dgm:pt modelId="{B6C3D4C5-645D-4EB6-84F9-E492EC143F5E}" type="pres">
      <dgm:prSet presAssocID="{245603B5-0A6A-4496-AEDE-F96CBD61AC02}" presName="Name0" presStyleCnt="0">
        <dgm:presLayoutVars>
          <dgm:animLvl val="lvl"/>
          <dgm:resizeHandles val="exact"/>
        </dgm:presLayoutVars>
      </dgm:prSet>
      <dgm:spPr/>
    </dgm:pt>
    <dgm:pt modelId="{19EAC769-BB8F-4AB1-8FA0-1E5DCF2BE0FB}" type="pres">
      <dgm:prSet presAssocID="{51E13832-2BCC-4351-8F08-B66D3A8FF1BD}" presName="compositeNode" presStyleCnt="0">
        <dgm:presLayoutVars>
          <dgm:bulletEnabled val="1"/>
        </dgm:presLayoutVars>
      </dgm:prSet>
      <dgm:spPr/>
    </dgm:pt>
    <dgm:pt modelId="{A2F331F6-1A2C-4CD6-87BB-EFAB41EFDAB3}" type="pres">
      <dgm:prSet presAssocID="{51E13832-2BCC-4351-8F08-B66D3A8FF1BD}" presName="bgRect" presStyleLbl="bgAccFollowNode1" presStyleIdx="0" presStyleCnt="4"/>
      <dgm:spPr/>
    </dgm:pt>
    <dgm:pt modelId="{C6239D71-8B4B-45DB-8771-FE0C380955D3}" type="pres">
      <dgm:prSet presAssocID="{5F69F9FC-CB4D-4FC7-800A-1B926D3F8EF7}" presName="sibTransNodeCircle" presStyleLbl="alignNode1" presStyleIdx="0" presStyleCnt="8">
        <dgm:presLayoutVars>
          <dgm:chMax val="0"/>
          <dgm:bulletEnabled/>
        </dgm:presLayoutVars>
      </dgm:prSet>
      <dgm:spPr/>
    </dgm:pt>
    <dgm:pt modelId="{668FDCDE-5239-40D3-87A4-96317E20EBB9}" type="pres">
      <dgm:prSet presAssocID="{51E13832-2BCC-4351-8F08-B66D3A8FF1BD}" presName="bottomLine" presStyleLbl="alignNode1" presStyleIdx="1" presStyleCnt="8">
        <dgm:presLayoutVars/>
      </dgm:prSet>
      <dgm:spPr/>
    </dgm:pt>
    <dgm:pt modelId="{B75EE4A7-72FA-4534-AF7A-ED41D801FF76}" type="pres">
      <dgm:prSet presAssocID="{51E13832-2BCC-4351-8F08-B66D3A8FF1BD}" presName="nodeText" presStyleLbl="bgAccFollowNode1" presStyleIdx="0" presStyleCnt="4">
        <dgm:presLayoutVars>
          <dgm:bulletEnabled val="1"/>
        </dgm:presLayoutVars>
      </dgm:prSet>
      <dgm:spPr/>
    </dgm:pt>
    <dgm:pt modelId="{4CD2F7F6-3C3F-4A6C-8F42-55F657C0CB40}" type="pres">
      <dgm:prSet presAssocID="{5F69F9FC-CB4D-4FC7-800A-1B926D3F8EF7}" presName="sibTrans" presStyleCnt="0"/>
      <dgm:spPr/>
    </dgm:pt>
    <dgm:pt modelId="{EB2201A8-7791-403F-93C0-9FD03B4B3C01}" type="pres">
      <dgm:prSet presAssocID="{A7992F9E-E8E4-4A5F-B4A8-29178B02607D}" presName="compositeNode" presStyleCnt="0">
        <dgm:presLayoutVars>
          <dgm:bulletEnabled val="1"/>
        </dgm:presLayoutVars>
      </dgm:prSet>
      <dgm:spPr/>
    </dgm:pt>
    <dgm:pt modelId="{CD88554E-7BA1-4882-A85A-0FE2395EDB34}" type="pres">
      <dgm:prSet presAssocID="{A7992F9E-E8E4-4A5F-B4A8-29178B02607D}" presName="bgRect" presStyleLbl="bgAccFollowNode1" presStyleIdx="1" presStyleCnt="4"/>
      <dgm:spPr/>
    </dgm:pt>
    <dgm:pt modelId="{F26F4F55-EA71-4273-90CE-79ADDEEECDD3}" type="pres">
      <dgm:prSet presAssocID="{2D33468B-E01A-4A3A-9DF2-55AFA5D4DAF0}" presName="sibTransNodeCircle" presStyleLbl="alignNode1" presStyleIdx="2" presStyleCnt="8">
        <dgm:presLayoutVars>
          <dgm:chMax val="0"/>
          <dgm:bulletEnabled/>
        </dgm:presLayoutVars>
      </dgm:prSet>
      <dgm:spPr/>
    </dgm:pt>
    <dgm:pt modelId="{488BE222-A394-45F9-A926-D2DA1C77EA0A}" type="pres">
      <dgm:prSet presAssocID="{A7992F9E-E8E4-4A5F-B4A8-29178B02607D}" presName="bottomLine" presStyleLbl="alignNode1" presStyleIdx="3" presStyleCnt="8">
        <dgm:presLayoutVars/>
      </dgm:prSet>
      <dgm:spPr/>
    </dgm:pt>
    <dgm:pt modelId="{6E254753-6C03-49D5-AFB6-295A5EA2C110}" type="pres">
      <dgm:prSet presAssocID="{A7992F9E-E8E4-4A5F-B4A8-29178B02607D}" presName="nodeText" presStyleLbl="bgAccFollowNode1" presStyleIdx="1" presStyleCnt="4">
        <dgm:presLayoutVars>
          <dgm:bulletEnabled val="1"/>
        </dgm:presLayoutVars>
      </dgm:prSet>
      <dgm:spPr/>
    </dgm:pt>
    <dgm:pt modelId="{9A30A11E-7528-42D9-858C-6D6413524161}" type="pres">
      <dgm:prSet presAssocID="{2D33468B-E01A-4A3A-9DF2-55AFA5D4DAF0}" presName="sibTrans" presStyleCnt="0"/>
      <dgm:spPr/>
    </dgm:pt>
    <dgm:pt modelId="{C4267E75-9E7C-49D8-B653-40499A5B69BF}" type="pres">
      <dgm:prSet presAssocID="{1947F40F-315C-4FDE-82BD-63FC88A16062}" presName="compositeNode" presStyleCnt="0">
        <dgm:presLayoutVars>
          <dgm:bulletEnabled val="1"/>
        </dgm:presLayoutVars>
      </dgm:prSet>
      <dgm:spPr/>
    </dgm:pt>
    <dgm:pt modelId="{8AE89762-65FC-4E30-A1B3-AA8C66550354}" type="pres">
      <dgm:prSet presAssocID="{1947F40F-315C-4FDE-82BD-63FC88A16062}" presName="bgRect" presStyleLbl="bgAccFollowNode1" presStyleIdx="2" presStyleCnt="4"/>
      <dgm:spPr/>
    </dgm:pt>
    <dgm:pt modelId="{8951ED2B-05AD-4F78-ACEA-934BFC41BF53}" type="pres">
      <dgm:prSet presAssocID="{64F2BCB2-5BD8-4D64-8D07-C16CF9AB4208}" presName="sibTransNodeCircle" presStyleLbl="alignNode1" presStyleIdx="4" presStyleCnt="8">
        <dgm:presLayoutVars>
          <dgm:chMax val="0"/>
          <dgm:bulletEnabled/>
        </dgm:presLayoutVars>
      </dgm:prSet>
      <dgm:spPr/>
    </dgm:pt>
    <dgm:pt modelId="{C2A7E9D1-68D4-4747-BF3C-E8E14A4AB964}" type="pres">
      <dgm:prSet presAssocID="{1947F40F-315C-4FDE-82BD-63FC88A16062}" presName="bottomLine" presStyleLbl="alignNode1" presStyleIdx="5" presStyleCnt="8">
        <dgm:presLayoutVars/>
      </dgm:prSet>
      <dgm:spPr/>
    </dgm:pt>
    <dgm:pt modelId="{39166B30-F666-44F5-A88F-5EE19F62E84A}" type="pres">
      <dgm:prSet presAssocID="{1947F40F-315C-4FDE-82BD-63FC88A16062}" presName="nodeText" presStyleLbl="bgAccFollowNode1" presStyleIdx="2" presStyleCnt="4">
        <dgm:presLayoutVars>
          <dgm:bulletEnabled val="1"/>
        </dgm:presLayoutVars>
      </dgm:prSet>
      <dgm:spPr/>
    </dgm:pt>
    <dgm:pt modelId="{2FF1E446-36D1-4FDE-958F-4C6AC7CA7DB4}" type="pres">
      <dgm:prSet presAssocID="{64F2BCB2-5BD8-4D64-8D07-C16CF9AB4208}" presName="sibTrans" presStyleCnt="0"/>
      <dgm:spPr/>
    </dgm:pt>
    <dgm:pt modelId="{30F36E4B-A30D-40F0-AA24-8F95EB33A3FD}" type="pres">
      <dgm:prSet presAssocID="{480CF1C3-C049-4BC8-B08F-DE7BB908129F}" presName="compositeNode" presStyleCnt="0">
        <dgm:presLayoutVars>
          <dgm:bulletEnabled val="1"/>
        </dgm:presLayoutVars>
      </dgm:prSet>
      <dgm:spPr/>
    </dgm:pt>
    <dgm:pt modelId="{090096F3-ECA4-4EC4-BFE4-4FFF1C5C34C5}" type="pres">
      <dgm:prSet presAssocID="{480CF1C3-C049-4BC8-B08F-DE7BB908129F}" presName="bgRect" presStyleLbl="bgAccFollowNode1" presStyleIdx="3" presStyleCnt="4"/>
      <dgm:spPr/>
    </dgm:pt>
    <dgm:pt modelId="{512B6B85-7BBC-494A-B1AF-4DC537E5DC8C}" type="pres">
      <dgm:prSet presAssocID="{655A5961-7998-44E3-884A-F8B3190A00B6}" presName="sibTransNodeCircle" presStyleLbl="alignNode1" presStyleIdx="6" presStyleCnt="8">
        <dgm:presLayoutVars>
          <dgm:chMax val="0"/>
          <dgm:bulletEnabled/>
        </dgm:presLayoutVars>
      </dgm:prSet>
      <dgm:spPr/>
    </dgm:pt>
    <dgm:pt modelId="{6B21FE10-2B4F-49C3-BA91-DF459391B18D}" type="pres">
      <dgm:prSet presAssocID="{480CF1C3-C049-4BC8-B08F-DE7BB908129F}" presName="bottomLine" presStyleLbl="alignNode1" presStyleIdx="7" presStyleCnt="8">
        <dgm:presLayoutVars/>
      </dgm:prSet>
      <dgm:spPr/>
    </dgm:pt>
    <dgm:pt modelId="{631B9ECD-B270-4324-89CB-01BB79FC8030}" type="pres">
      <dgm:prSet presAssocID="{480CF1C3-C049-4BC8-B08F-DE7BB908129F}" presName="nodeText" presStyleLbl="bgAccFollowNode1" presStyleIdx="3" presStyleCnt="4">
        <dgm:presLayoutVars>
          <dgm:bulletEnabled val="1"/>
        </dgm:presLayoutVars>
      </dgm:prSet>
      <dgm:spPr/>
    </dgm:pt>
  </dgm:ptLst>
  <dgm:cxnLst>
    <dgm:cxn modelId="{6522B218-8BED-4AAD-BE40-BAE2A7249048}" srcId="{245603B5-0A6A-4496-AEDE-F96CBD61AC02}" destId="{51E13832-2BCC-4351-8F08-B66D3A8FF1BD}" srcOrd="0" destOrd="0" parTransId="{3119235C-AFE2-4749-AD74-E940BA133974}" sibTransId="{5F69F9FC-CB4D-4FC7-800A-1B926D3F8EF7}"/>
    <dgm:cxn modelId="{010E4024-BD22-4B13-B177-850F3CDFE329}" type="presOf" srcId="{245603B5-0A6A-4496-AEDE-F96CBD61AC02}" destId="{B6C3D4C5-645D-4EB6-84F9-E492EC143F5E}" srcOrd="0" destOrd="0" presId="urn:microsoft.com/office/officeart/2016/7/layout/BasicLinearProcessNumbered"/>
    <dgm:cxn modelId="{EBF21326-90B8-4EAF-8F22-7B93CA122BE9}" type="presOf" srcId="{2D33468B-E01A-4A3A-9DF2-55AFA5D4DAF0}" destId="{F26F4F55-EA71-4273-90CE-79ADDEEECDD3}" srcOrd="0" destOrd="0" presId="urn:microsoft.com/office/officeart/2016/7/layout/BasicLinearProcessNumbered"/>
    <dgm:cxn modelId="{55807C29-EE32-4379-8A35-0E81CAD38375}" srcId="{245603B5-0A6A-4496-AEDE-F96CBD61AC02}" destId="{480CF1C3-C049-4BC8-B08F-DE7BB908129F}" srcOrd="3" destOrd="0" parTransId="{E50743D9-C423-405C-8C52-E300E84D7EF8}" sibTransId="{655A5961-7998-44E3-884A-F8B3190A00B6}"/>
    <dgm:cxn modelId="{60E6B53B-4119-46C4-A116-AAEF1372E087}" type="presOf" srcId="{1947F40F-315C-4FDE-82BD-63FC88A16062}" destId="{8AE89762-65FC-4E30-A1B3-AA8C66550354}" srcOrd="0" destOrd="0" presId="urn:microsoft.com/office/officeart/2016/7/layout/BasicLinearProcessNumbered"/>
    <dgm:cxn modelId="{8296C863-4529-4833-AB0B-B40A11375638}" type="presOf" srcId="{1947F40F-315C-4FDE-82BD-63FC88A16062}" destId="{39166B30-F666-44F5-A88F-5EE19F62E84A}" srcOrd="1" destOrd="0" presId="urn:microsoft.com/office/officeart/2016/7/layout/BasicLinearProcessNumbered"/>
    <dgm:cxn modelId="{C143A044-1694-4E7C-B151-5DE35347CE13}" type="presOf" srcId="{5F69F9FC-CB4D-4FC7-800A-1B926D3F8EF7}" destId="{C6239D71-8B4B-45DB-8771-FE0C380955D3}" srcOrd="0" destOrd="0" presId="urn:microsoft.com/office/officeart/2016/7/layout/BasicLinearProcessNumbered"/>
    <dgm:cxn modelId="{49C6894F-F39B-4B17-A75B-6DDF991443E5}" type="presOf" srcId="{51E13832-2BCC-4351-8F08-B66D3A8FF1BD}" destId="{A2F331F6-1A2C-4CD6-87BB-EFAB41EFDAB3}" srcOrd="0" destOrd="0" presId="urn:microsoft.com/office/officeart/2016/7/layout/BasicLinearProcessNumbered"/>
    <dgm:cxn modelId="{B0D75DAA-A053-43F6-9F61-288DC6C4ED1D}" srcId="{245603B5-0A6A-4496-AEDE-F96CBD61AC02}" destId="{A7992F9E-E8E4-4A5F-B4A8-29178B02607D}" srcOrd="1" destOrd="0" parTransId="{03F11BA9-02AB-4113-B30C-736A41FEB3C6}" sibTransId="{2D33468B-E01A-4A3A-9DF2-55AFA5D4DAF0}"/>
    <dgm:cxn modelId="{22B173B4-E459-4E79-8910-D399A076502F}" type="presOf" srcId="{655A5961-7998-44E3-884A-F8B3190A00B6}" destId="{512B6B85-7BBC-494A-B1AF-4DC537E5DC8C}" srcOrd="0" destOrd="0" presId="urn:microsoft.com/office/officeart/2016/7/layout/BasicLinearProcessNumbered"/>
    <dgm:cxn modelId="{31248DB9-4ACB-4053-B071-C1254F6D3D26}" type="presOf" srcId="{A7992F9E-E8E4-4A5F-B4A8-29178B02607D}" destId="{6E254753-6C03-49D5-AFB6-295A5EA2C110}" srcOrd="1" destOrd="0" presId="urn:microsoft.com/office/officeart/2016/7/layout/BasicLinearProcessNumbered"/>
    <dgm:cxn modelId="{D2D8D9CC-AC62-4E23-85D3-DB9F3C2ABD20}" type="presOf" srcId="{480CF1C3-C049-4BC8-B08F-DE7BB908129F}" destId="{090096F3-ECA4-4EC4-BFE4-4FFF1C5C34C5}" srcOrd="0" destOrd="0" presId="urn:microsoft.com/office/officeart/2016/7/layout/BasicLinearProcessNumbered"/>
    <dgm:cxn modelId="{EB85FFCC-8B3B-4749-9E14-284979175BAB}" type="presOf" srcId="{480CF1C3-C049-4BC8-B08F-DE7BB908129F}" destId="{631B9ECD-B270-4324-89CB-01BB79FC8030}" srcOrd="1" destOrd="0" presId="urn:microsoft.com/office/officeart/2016/7/layout/BasicLinearProcessNumbered"/>
    <dgm:cxn modelId="{32763EE0-6F33-44EA-B299-391C7B72716F}" type="presOf" srcId="{64F2BCB2-5BD8-4D64-8D07-C16CF9AB4208}" destId="{8951ED2B-05AD-4F78-ACEA-934BFC41BF53}" srcOrd="0" destOrd="0" presId="urn:microsoft.com/office/officeart/2016/7/layout/BasicLinearProcessNumbered"/>
    <dgm:cxn modelId="{DDE87FE2-EF32-4A85-8E34-C7C9FEF79D47}" srcId="{245603B5-0A6A-4496-AEDE-F96CBD61AC02}" destId="{1947F40F-315C-4FDE-82BD-63FC88A16062}" srcOrd="2" destOrd="0" parTransId="{6B764BCB-B823-4388-B914-04558002A7B3}" sibTransId="{64F2BCB2-5BD8-4D64-8D07-C16CF9AB4208}"/>
    <dgm:cxn modelId="{D0A8A9ED-DDA1-4ED5-902E-0B671285A302}" type="presOf" srcId="{51E13832-2BCC-4351-8F08-B66D3A8FF1BD}" destId="{B75EE4A7-72FA-4534-AF7A-ED41D801FF76}" srcOrd="1" destOrd="0" presId="urn:microsoft.com/office/officeart/2016/7/layout/BasicLinearProcessNumbered"/>
    <dgm:cxn modelId="{734002FC-F02A-4B01-AF93-465FBF98DB90}" type="presOf" srcId="{A7992F9E-E8E4-4A5F-B4A8-29178B02607D}" destId="{CD88554E-7BA1-4882-A85A-0FE2395EDB34}" srcOrd="0" destOrd="0" presId="urn:microsoft.com/office/officeart/2016/7/layout/BasicLinearProcessNumbered"/>
    <dgm:cxn modelId="{5A306EA8-6895-4797-A7B8-F98E5742F34C}" type="presParOf" srcId="{B6C3D4C5-645D-4EB6-84F9-E492EC143F5E}" destId="{19EAC769-BB8F-4AB1-8FA0-1E5DCF2BE0FB}" srcOrd="0" destOrd="0" presId="urn:microsoft.com/office/officeart/2016/7/layout/BasicLinearProcessNumbered"/>
    <dgm:cxn modelId="{D47A20F6-9262-46DF-A4DE-3DEE19C46286}" type="presParOf" srcId="{19EAC769-BB8F-4AB1-8FA0-1E5DCF2BE0FB}" destId="{A2F331F6-1A2C-4CD6-87BB-EFAB41EFDAB3}" srcOrd="0" destOrd="0" presId="urn:microsoft.com/office/officeart/2016/7/layout/BasicLinearProcessNumbered"/>
    <dgm:cxn modelId="{584FC92E-0810-4ED4-A696-B068BCBE3EDD}" type="presParOf" srcId="{19EAC769-BB8F-4AB1-8FA0-1E5DCF2BE0FB}" destId="{C6239D71-8B4B-45DB-8771-FE0C380955D3}" srcOrd="1" destOrd="0" presId="urn:microsoft.com/office/officeart/2016/7/layout/BasicLinearProcessNumbered"/>
    <dgm:cxn modelId="{38E551E2-769D-4D1A-A2D4-D04E35F35130}" type="presParOf" srcId="{19EAC769-BB8F-4AB1-8FA0-1E5DCF2BE0FB}" destId="{668FDCDE-5239-40D3-87A4-96317E20EBB9}" srcOrd="2" destOrd="0" presId="urn:microsoft.com/office/officeart/2016/7/layout/BasicLinearProcessNumbered"/>
    <dgm:cxn modelId="{8A1B2195-8661-4E41-A038-C3B57C002AEE}" type="presParOf" srcId="{19EAC769-BB8F-4AB1-8FA0-1E5DCF2BE0FB}" destId="{B75EE4A7-72FA-4534-AF7A-ED41D801FF76}" srcOrd="3" destOrd="0" presId="urn:microsoft.com/office/officeart/2016/7/layout/BasicLinearProcessNumbered"/>
    <dgm:cxn modelId="{0057C166-5500-4980-8098-07E7E6697537}" type="presParOf" srcId="{B6C3D4C5-645D-4EB6-84F9-E492EC143F5E}" destId="{4CD2F7F6-3C3F-4A6C-8F42-55F657C0CB40}" srcOrd="1" destOrd="0" presId="urn:microsoft.com/office/officeart/2016/7/layout/BasicLinearProcessNumbered"/>
    <dgm:cxn modelId="{431A4967-8406-4CA5-9BC8-194210D62718}" type="presParOf" srcId="{B6C3D4C5-645D-4EB6-84F9-E492EC143F5E}" destId="{EB2201A8-7791-403F-93C0-9FD03B4B3C01}" srcOrd="2" destOrd="0" presId="urn:microsoft.com/office/officeart/2016/7/layout/BasicLinearProcessNumbered"/>
    <dgm:cxn modelId="{8943B7CE-0184-4815-9ACF-2F90D09C84DB}" type="presParOf" srcId="{EB2201A8-7791-403F-93C0-9FD03B4B3C01}" destId="{CD88554E-7BA1-4882-A85A-0FE2395EDB34}" srcOrd="0" destOrd="0" presId="urn:microsoft.com/office/officeart/2016/7/layout/BasicLinearProcessNumbered"/>
    <dgm:cxn modelId="{B2369330-66FE-48AF-B675-5798D4C51480}" type="presParOf" srcId="{EB2201A8-7791-403F-93C0-9FD03B4B3C01}" destId="{F26F4F55-EA71-4273-90CE-79ADDEEECDD3}" srcOrd="1" destOrd="0" presId="urn:microsoft.com/office/officeart/2016/7/layout/BasicLinearProcessNumbered"/>
    <dgm:cxn modelId="{CC48C129-13C5-48BC-88F4-8FC9389BF80B}" type="presParOf" srcId="{EB2201A8-7791-403F-93C0-9FD03B4B3C01}" destId="{488BE222-A394-45F9-A926-D2DA1C77EA0A}" srcOrd="2" destOrd="0" presId="urn:microsoft.com/office/officeart/2016/7/layout/BasicLinearProcessNumbered"/>
    <dgm:cxn modelId="{E33E354A-E5C8-45CD-A3B8-6A43B7BF348E}" type="presParOf" srcId="{EB2201A8-7791-403F-93C0-9FD03B4B3C01}" destId="{6E254753-6C03-49D5-AFB6-295A5EA2C110}" srcOrd="3" destOrd="0" presId="urn:microsoft.com/office/officeart/2016/7/layout/BasicLinearProcessNumbered"/>
    <dgm:cxn modelId="{52F7F2D0-0925-4B1F-88FB-57095659F2A9}" type="presParOf" srcId="{B6C3D4C5-645D-4EB6-84F9-E492EC143F5E}" destId="{9A30A11E-7528-42D9-858C-6D6413524161}" srcOrd="3" destOrd="0" presId="urn:microsoft.com/office/officeart/2016/7/layout/BasicLinearProcessNumbered"/>
    <dgm:cxn modelId="{D254F654-7B7B-4292-9C52-4FD37E302493}" type="presParOf" srcId="{B6C3D4C5-645D-4EB6-84F9-E492EC143F5E}" destId="{C4267E75-9E7C-49D8-B653-40499A5B69BF}" srcOrd="4" destOrd="0" presId="urn:microsoft.com/office/officeart/2016/7/layout/BasicLinearProcessNumbered"/>
    <dgm:cxn modelId="{D7617BFE-7B6E-431F-AA1C-FE3A764E7C20}" type="presParOf" srcId="{C4267E75-9E7C-49D8-B653-40499A5B69BF}" destId="{8AE89762-65FC-4E30-A1B3-AA8C66550354}" srcOrd="0" destOrd="0" presId="urn:microsoft.com/office/officeart/2016/7/layout/BasicLinearProcessNumbered"/>
    <dgm:cxn modelId="{58175075-D24B-4282-9409-8FA763F54BBE}" type="presParOf" srcId="{C4267E75-9E7C-49D8-B653-40499A5B69BF}" destId="{8951ED2B-05AD-4F78-ACEA-934BFC41BF53}" srcOrd="1" destOrd="0" presId="urn:microsoft.com/office/officeart/2016/7/layout/BasicLinearProcessNumbered"/>
    <dgm:cxn modelId="{D6DE793C-C857-4292-A3BE-6640301125C5}" type="presParOf" srcId="{C4267E75-9E7C-49D8-B653-40499A5B69BF}" destId="{C2A7E9D1-68D4-4747-BF3C-E8E14A4AB964}" srcOrd="2" destOrd="0" presId="urn:microsoft.com/office/officeart/2016/7/layout/BasicLinearProcessNumbered"/>
    <dgm:cxn modelId="{59D4F6F8-7051-4639-9155-7D0090E418DA}" type="presParOf" srcId="{C4267E75-9E7C-49D8-B653-40499A5B69BF}" destId="{39166B30-F666-44F5-A88F-5EE19F62E84A}" srcOrd="3" destOrd="0" presId="urn:microsoft.com/office/officeart/2016/7/layout/BasicLinearProcessNumbered"/>
    <dgm:cxn modelId="{332FC969-4113-4C26-8189-5C57B45298BB}" type="presParOf" srcId="{B6C3D4C5-645D-4EB6-84F9-E492EC143F5E}" destId="{2FF1E446-36D1-4FDE-958F-4C6AC7CA7DB4}" srcOrd="5" destOrd="0" presId="urn:microsoft.com/office/officeart/2016/7/layout/BasicLinearProcessNumbered"/>
    <dgm:cxn modelId="{69E8528C-988D-41F7-B6A4-0A5007122B82}" type="presParOf" srcId="{B6C3D4C5-645D-4EB6-84F9-E492EC143F5E}" destId="{30F36E4B-A30D-40F0-AA24-8F95EB33A3FD}" srcOrd="6" destOrd="0" presId="urn:microsoft.com/office/officeart/2016/7/layout/BasicLinearProcessNumbered"/>
    <dgm:cxn modelId="{D79826BF-8CE5-4863-858D-B74BAB6D1BC6}" type="presParOf" srcId="{30F36E4B-A30D-40F0-AA24-8F95EB33A3FD}" destId="{090096F3-ECA4-4EC4-BFE4-4FFF1C5C34C5}" srcOrd="0" destOrd="0" presId="urn:microsoft.com/office/officeart/2016/7/layout/BasicLinearProcessNumbered"/>
    <dgm:cxn modelId="{77566F19-0B5D-4D52-8684-E6FC90A4B4A9}" type="presParOf" srcId="{30F36E4B-A30D-40F0-AA24-8F95EB33A3FD}" destId="{512B6B85-7BBC-494A-B1AF-4DC537E5DC8C}" srcOrd="1" destOrd="0" presId="urn:microsoft.com/office/officeart/2016/7/layout/BasicLinearProcessNumbered"/>
    <dgm:cxn modelId="{28248AB9-C41B-4CEF-ACFF-29E956F2A3AB}" type="presParOf" srcId="{30F36E4B-A30D-40F0-AA24-8F95EB33A3FD}" destId="{6B21FE10-2B4F-49C3-BA91-DF459391B18D}" srcOrd="2" destOrd="0" presId="urn:microsoft.com/office/officeart/2016/7/layout/BasicLinearProcessNumbered"/>
    <dgm:cxn modelId="{D2E87221-C94C-4192-8B00-930F80E16822}" type="presParOf" srcId="{30F36E4B-A30D-40F0-AA24-8F95EB33A3FD}" destId="{631B9ECD-B270-4324-89CB-01BB79FC8030}"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7B7B04-69C0-403B-A10A-699EC5EDC81B}"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F1992A81-7CAD-4B7A-93C0-0C6CC931D029}">
      <dgm:prSet/>
      <dgm:spPr/>
      <dgm:t>
        <a:bodyPr/>
        <a:lstStyle/>
        <a:p>
          <a:r>
            <a:rPr lang="en-GB" dirty="0"/>
            <a:t>Now we can make it look a little better by adding a title, frost screen border, removing one of the alerts, placing the camera in a nice location to start, and a button that when you press starts the networking stuff</a:t>
          </a:r>
          <a:endParaRPr lang="en-US" dirty="0"/>
        </a:p>
      </dgm:t>
    </dgm:pt>
    <dgm:pt modelId="{F67EBDD6-9004-43D9-A443-1EFDE532EF2C}" type="parTrans" cxnId="{7274DF73-FA9E-4781-B8AD-864F0ACB2F9C}">
      <dgm:prSet/>
      <dgm:spPr/>
      <dgm:t>
        <a:bodyPr/>
        <a:lstStyle/>
        <a:p>
          <a:endParaRPr lang="en-US"/>
        </a:p>
      </dgm:t>
    </dgm:pt>
    <dgm:pt modelId="{F9E54641-B8BE-4357-A120-7CA4F9A8273F}" type="sibTrans" cxnId="{7274DF73-FA9E-4781-B8AD-864F0ACB2F9C}">
      <dgm:prSet/>
      <dgm:spPr/>
      <dgm:t>
        <a:bodyPr/>
        <a:lstStyle/>
        <a:p>
          <a:endParaRPr lang="en-US"/>
        </a:p>
      </dgm:t>
    </dgm:pt>
    <dgm:pt modelId="{A566A388-5DEF-4804-AD30-838CBB4D3F43}">
      <dgm:prSet/>
      <dgm:spPr/>
      <dgm:t>
        <a:bodyPr/>
        <a:lstStyle/>
        <a:p>
          <a:r>
            <a:rPr lang="en-GB" dirty="0"/>
            <a:t>This is done by placing all the networking logic and variables in a function and having that function run as a result of the button being pressed</a:t>
          </a:r>
          <a:endParaRPr lang="en-US" dirty="0"/>
        </a:p>
      </dgm:t>
    </dgm:pt>
    <dgm:pt modelId="{C5F1E5CD-8038-47A0-B5C6-3AA8C2BF3E96}" type="parTrans" cxnId="{DD746ED7-4D9F-4E6A-A942-60F05A38C7B9}">
      <dgm:prSet/>
      <dgm:spPr/>
      <dgm:t>
        <a:bodyPr/>
        <a:lstStyle/>
        <a:p>
          <a:endParaRPr lang="en-US"/>
        </a:p>
      </dgm:t>
    </dgm:pt>
    <dgm:pt modelId="{85D5CFA3-1C7C-4135-8CD9-333B56146573}" type="sibTrans" cxnId="{DD746ED7-4D9F-4E6A-A942-60F05A38C7B9}">
      <dgm:prSet/>
      <dgm:spPr/>
      <dgm:t>
        <a:bodyPr/>
        <a:lstStyle/>
        <a:p>
          <a:endParaRPr lang="en-US"/>
        </a:p>
      </dgm:t>
    </dgm:pt>
    <dgm:pt modelId="{707618F5-6F4C-474D-B13B-ABA839C6535F}" type="pres">
      <dgm:prSet presAssocID="{637B7B04-69C0-403B-A10A-699EC5EDC81B}" presName="hierChild1" presStyleCnt="0">
        <dgm:presLayoutVars>
          <dgm:chPref val="1"/>
          <dgm:dir/>
          <dgm:animOne val="branch"/>
          <dgm:animLvl val="lvl"/>
          <dgm:resizeHandles/>
        </dgm:presLayoutVars>
      </dgm:prSet>
      <dgm:spPr/>
    </dgm:pt>
    <dgm:pt modelId="{46C1BDEB-0FD9-42DB-921C-1C42C18D22EA}" type="pres">
      <dgm:prSet presAssocID="{F1992A81-7CAD-4B7A-93C0-0C6CC931D029}" presName="hierRoot1" presStyleCnt="0"/>
      <dgm:spPr/>
    </dgm:pt>
    <dgm:pt modelId="{E662C252-39E4-4DB1-A7D7-A01C5622DD0E}" type="pres">
      <dgm:prSet presAssocID="{F1992A81-7CAD-4B7A-93C0-0C6CC931D029}" presName="composite" presStyleCnt="0"/>
      <dgm:spPr/>
    </dgm:pt>
    <dgm:pt modelId="{D742C7B0-09E6-4E06-8EAE-143ACD20A299}" type="pres">
      <dgm:prSet presAssocID="{F1992A81-7CAD-4B7A-93C0-0C6CC931D029}" presName="background" presStyleLbl="node0" presStyleIdx="0" presStyleCnt="2"/>
      <dgm:spPr/>
    </dgm:pt>
    <dgm:pt modelId="{E80CFBED-E3AE-4DFD-9395-9EDDF8DBE4B2}" type="pres">
      <dgm:prSet presAssocID="{F1992A81-7CAD-4B7A-93C0-0C6CC931D029}" presName="text" presStyleLbl="fgAcc0" presStyleIdx="0" presStyleCnt="2">
        <dgm:presLayoutVars>
          <dgm:chPref val="3"/>
        </dgm:presLayoutVars>
      </dgm:prSet>
      <dgm:spPr/>
    </dgm:pt>
    <dgm:pt modelId="{F57A4CAE-3BDC-4C7B-94C7-C1CD460ED3CB}" type="pres">
      <dgm:prSet presAssocID="{F1992A81-7CAD-4B7A-93C0-0C6CC931D029}" presName="hierChild2" presStyleCnt="0"/>
      <dgm:spPr/>
    </dgm:pt>
    <dgm:pt modelId="{7D5FA413-7BBA-4940-8E35-59A4E4AE3C66}" type="pres">
      <dgm:prSet presAssocID="{A566A388-5DEF-4804-AD30-838CBB4D3F43}" presName="hierRoot1" presStyleCnt="0"/>
      <dgm:spPr/>
    </dgm:pt>
    <dgm:pt modelId="{1CEDC94A-232D-4CDB-878D-2AD2B4AA755A}" type="pres">
      <dgm:prSet presAssocID="{A566A388-5DEF-4804-AD30-838CBB4D3F43}" presName="composite" presStyleCnt="0"/>
      <dgm:spPr/>
    </dgm:pt>
    <dgm:pt modelId="{F8526C9D-B73D-4ECE-A33E-7CAC14A07A13}" type="pres">
      <dgm:prSet presAssocID="{A566A388-5DEF-4804-AD30-838CBB4D3F43}" presName="background" presStyleLbl="node0" presStyleIdx="1" presStyleCnt="2"/>
      <dgm:spPr/>
    </dgm:pt>
    <dgm:pt modelId="{311AFC74-563E-4D61-94C8-FDF7995C7B8A}" type="pres">
      <dgm:prSet presAssocID="{A566A388-5DEF-4804-AD30-838CBB4D3F43}" presName="text" presStyleLbl="fgAcc0" presStyleIdx="1" presStyleCnt="2">
        <dgm:presLayoutVars>
          <dgm:chPref val="3"/>
        </dgm:presLayoutVars>
      </dgm:prSet>
      <dgm:spPr/>
    </dgm:pt>
    <dgm:pt modelId="{AB9F6EBC-E33C-405E-BE7C-30BA2D04C246}" type="pres">
      <dgm:prSet presAssocID="{A566A388-5DEF-4804-AD30-838CBB4D3F43}" presName="hierChild2" presStyleCnt="0"/>
      <dgm:spPr/>
    </dgm:pt>
  </dgm:ptLst>
  <dgm:cxnLst>
    <dgm:cxn modelId="{7274DF73-FA9E-4781-B8AD-864F0ACB2F9C}" srcId="{637B7B04-69C0-403B-A10A-699EC5EDC81B}" destId="{F1992A81-7CAD-4B7A-93C0-0C6CC931D029}" srcOrd="0" destOrd="0" parTransId="{F67EBDD6-9004-43D9-A443-1EFDE532EF2C}" sibTransId="{F9E54641-B8BE-4357-A120-7CA4F9A8273F}"/>
    <dgm:cxn modelId="{C1582C84-D9EC-4A2C-93ED-45EB36CE7E44}" type="presOf" srcId="{F1992A81-7CAD-4B7A-93C0-0C6CC931D029}" destId="{E80CFBED-E3AE-4DFD-9395-9EDDF8DBE4B2}" srcOrd="0" destOrd="0" presId="urn:microsoft.com/office/officeart/2005/8/layout/hierarchy1"/>
    <dgm:cxn modelId="{760A56CA-E396-4E00-9CCD-8342365C39A6}" type="presOf" srcId="{637B7B04-69C0-403B-A10A-699EC5EDC81B}" destId="{707618F5-6F4C-474D-B13B-ABA839C6535F}" srcOrd="0" destOrd="0" presId="urn:microsoft.com/office/officeart/2005/8/layout/hierarchy1"/>
    <dgm:cxn modelId="{DD746ED7-4D9F-4E6A-A942-60F05A38C7B9}" srcId="{637B7B04-69C0-403B-A10A-699EC5EDC81B}" destId="{A566A388-5DEF-4804-AD30-838CBB4D3F43}" srcOrd="1" destOrd="0" parTransId="{C5F1E5CD-8038-47A0-B5C6-3AA8C2BF3E96}" sibTransId="{85D5CFA3-1C7C-4135-8CD9-333B56146573}"/>
    <dgm:cxn modelId="{664210DE-1F55-4745-B3B5-93AB30B80B1E}" type="presOf" srcId="{A566A388-5DEF-4804-AD30-838CBB4D3F43}" destId="{311AFC74-563E-4D61-94C8-FDF7995C7B8A}" srcOrd="0" destOrd="0" presId="urn:microsoft.com/office/officeart/2005/8/layout/hierarchy1"/>
    <dgm:cxn modelId="{60621E56-B90C-4F38-9204-4114360A20B9}" type="presParOf" srcId="{707618F5-6F4C-474D-B13B-ABA839C6535F}" destId="{46C1BDEB-0FD9-42DB-921C-1C42C18D22EA}" srcOrd="0" destOrd="0" presId="urn:microsoft.com/office/officeart/2005/8/layout/hierarchy1"/>
    <dgm:cxn modelId="{DE87BF02-CB39-4AC2-8352-580047F51145}" type="presParOf" srcId="{46C1BDEB-0FD9-42DB-921C-1C42C18D22EA}" destId="{E662C252-39E4-4DB1-A7D7-A01C5622DD0E}" srcOrd="0" destOrd="0" presId="urn:microsoft.com/office/officeart/2005/8/layout/hierarchy1"/>
    <dgm:cxn modelId="{920E4CC6-1578-4872-BB86-D06697EED208}" type="presParOf" srcId="{E662C252-39E4-4DB1-A7D7-A01C5622DD0E}" destId="{D742C7B0-09E6-4E06-8EAE-143ACD20A299}" srcOrd="0" destOrd="0" presId="urn:microsoft.com/office/officeart/2005/8/layout/hierarchy1"/>
    <dgm:cxn modelId="{231DA9BD-E951-434A-8545-9773BC0A1A74}" type="presParOf" srcId="{E662C252-39E4-4DB1-A7D7-A01C5622DD0E}" destId="{E80CFBED-E3AE-4DFD-9395-9EDDF8DBE4B2}" srcOrd="1" destOrd="0" presId="urn:microsoft.com/office/officeart/2005/8/layout/hierarchy1"/>
    <dgm:cxn modelId="{16DF1DB3-AE2F-4B7C-927E-A61DBFE37436}" type="presParOf" srcId="{46C1BDEB-0FD9-42DB-921C-1C42C18D22EA}" destId="{F57A4CAE-3BDC-4C7B-94C7-C1CD460ED3CB}" srcOrd="1" destOrd="0" presId="urn:microsoft.com/office/officeart/2005/8/layout/hierarchy1"/>
    <dgm:cxn modelId="{E326FBC0-7EFC-4AC8-9798-F80315B3CBBB}" type="presParOf" srcId="{707618F5-6F4C-474D-B13B-ABA839C6535F}" destId="{7D5FA413-7BBA-4940-8E35-59A4E4AE3C66}" srcOrd="1" destOrd="0" presId="urn:microsoft.com/office/officeart/2005/8/layout/hierarchy1"/>
    <dgm:cxn modelId="{9CA460AD-3730-4CCB-9815-BF5052D41785}" type="presParOf" srcId="{7D5FA413-7BBA-4940-8E35-59A4E4AE3C66}" destId="{1CEDC94A-232D-4CDB-878D-2AD2B4AA755A}" srcOrd="0" destOrd="0" presId="urn:microsoft.com/office/officeart/2005/8/layout/hierarchy1"/>
    <dgm:cxn modelId="{748D3CA7-CCF1-4914-806D-2F4E0FE8F47C}" type="presParOf" srcId="{1CEDC94A-232D-4CDB-878D-2AD2B4AA755A}" destId="{F8526C9D-B73D-4ECE-A33E-7CAC14A07A13}" srcOrd="0" destOrd="0" presId="urn:microsoft.com/office/officeart/2005/8/layout/hierarchy1"/>
    <dgm:cxn modelId="{80285E93-B0FB-49FF-A334-653237FF8BE0}" type="presParOf" srcId="{1CEDC94A-232D-4CDB-878D-2AD2B4AA755A}" destId="{311AFC74-563E-4D61-94C8-FDF7995C7B8A}" srcOrd="1" destOrd="0" presId="urn:microsoft.com/office/officeart/2005/8/layout/hierarchy1"/>
    <dgm:cxn modelId="{8B712C7B-EBB8-4901-B33F-F7A1E58238D8}" type="presParOf" srcId="{7D5FA413-7BBA-4940-8E35-59A4E4AE3C66}" destId="{AB9F6EBC-E33C-405E-BE7C-30BA2D04C24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F331F6-1A2C-4CD6-87BB-EFAB41EFDAB3}">
      <dsp:nvSpPr>
        <dsp:cNvPr id="0" name=""/>
        <dsp:cNvSpPr/>
      </dsp:nvSpPr>
      <dsp:spPr>
        <a:xfrm>
          <a:off x="2388" y="1856169"/>
          <a:ext cx="1895208" cy="2653292"/>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7758" tIns="330200" rIns="147758" bIns="330200" numCol="1" spcCol="1270" anchor="t" anchorCtr="0">
          <a:noAutofit/>
        </a:bodyPr>
        <a:lstStyle/>
        <a:p>
          <a:pPr marL="0" lvl="0" indent="0" algn="l" defTabSz="577850">
            <a:lnSpc>
              <a:spcPct val="90000"/>
            </a:lnSpc>
            <a:spcBef>
              <a:spcPct val="0"/>
            </a:spcBef>
            <a:spcAft>
              <a:spcPct val="35000"/>
            </a:spcAft>
            <a:buNone/>
          </a:pPr>
          <a:r>
            <a:rPr lang="en-GB" sz="1300" kern="1200"/>
            <a:t>Spawn player/client 1 and 2 in different positions (will have to keep track of number of clients)</a:t>
          </a:r>
          <a:endParaRPr lang="en-US" sz="1300" kern="1200"/>
        </a:p>
      </dsp:txBody>
      <dsp:txXfrm>
        <a:off x="2388" y="2864420"/>
        <a:ext cx="1895208" cy="1591975"/>
      </dsp:txXfrm>
    </dsp:sp>
    <dsp:sp modelId="{C6239D71-8B4B-45DB-8771-FE0C380955D3}">
      <dsp:nvSpPr>
        <dsp:cNvPr id="0" name=""/>
        <dsp:cNvSpPr/>
      </dsp:nvSpPr>
      <dsp:spPr>
        <a:xfrm>
          <a:off x="551999" y="2121498"/>
          <a:ext cx="795987" cy="795987"/>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1270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2058" tIns="12700" rIns="62058" bIns="12700" numCol="1" spcCol="1270" anchor="ctr" anchorCtr="0">
          <a:noAutofit/>
        </a:bodyPr>
        <a:lstStyle/>
        <a:p>
          <a:pPr marL="0" lvl="0" indent="0" algn="ctr" defTabSz="1689100">
            <a:lnSpc>
              <a:spcPct val="90000"/>
            </a:lnSpc>
            <a:spcBef>
              <a:spcPct val="0"/>
            </a:spcBef>
            <a:spcAft>
              <a:spcPct val="35000"/>
            </a:spcAft>
            <a:buNone/>
          </a:pPr>
          <a:r>
            <a:rPr lang="en-US" sz="3800" kern="1200"/>
            <a:t>1</a:t>
          </a:r>
        </a:p>
      </dsp:txBody>
      <dsp:txXfrm>
        <a:off x="668569" y="2238068"/>
        <a:ext cx="562847" cy="562847"/>
      </dsp:txXfrm>
    </dsp:sp>
    <dsp:sp modelId="{668FDCDE-5239-40D3-87A4-96317E20EBB9}">
      <dsp:nvSpPr>
        <dsp:cNvPr id="0" name=""/>
        <dsp:cNvSpPr/>
      </dsp:nvSpPr>
      <dsp:spPr>
        <a:xfrm>
          <a:off x="2388" y="4509389"/>
          <a:ext cx="1895208" cy="72"/>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1270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D88554E-7BA1-4882-A85A-0FE2395EDB34}">
      <dsp:nvSpPr>
        <dsp:cNvPr id="0" name=""/>
        <dsp:cNvSpPr/>
      </dsp:nvSpPr>
      <dsp:spPr>
        <a:xfrm>
          <a:off x="2087118" y="1856169"/>
          <a:ext cx="1895208" cy="2653292"/>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7758" tIns="330200" rIns="147758" bIns="330200" numCol="1" spcCol="1270" anchor="t" anchorCtr="0">
          <a:noAutofit/>
        </a:bodyPr>
        <a:lstStyle/>
        <a:p>
          <a:pPr marL="0" lvl="0" indent="0" algn="l" defTabSz="577850">
            <a:lnSpc>
              <a:spcPct val="90000"/>
            </a:lnSpc>
            <a:spcBef>
              <a:spcPct val="0"/>
            </a:spcBef>
            <a:spcAft>
              <a:spcPct val="35000"/>
            </a:spcAft>
            <a:buNone/>
          </a:pPr>
          <a:r>
            <a:rPr lang="en-GB" sz="1300" kern="1200"/>
            <a:t>Spawn a representation of client 2, client side, on client 1’s screen and vice versa</a:t>
          </a:r>
          <a:endParaRPr lang="en-US" sz="1300" kern="1200"/>
        </a:p>
      </dsp:txBody>
      <dsp:txXfrm>
        <a:off x="2087118" y="2864420"/>
        <a:ext cx="1895208" cy="1591975"/>
      </dsp:txXfrm>
    </dsp:sp>
    <dsp:sp modelId="{F26F4F55-EA71-4273-90CE-79ADDEEECDD3}">
      <dsp:nvSpPr>
        <dsp:cNvPr id="0" name=""/>
        <dsp:cNvSpPr/>
      </dsp:nvSpPr>
      <dsp:spPr>
        <a:xfrm>
          <a:off x="2636729" y="2121498"/>
          <a:ext cx="795987" cy="795987"/>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1270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2058" tIns="12700" rIns="62058" bIns="12700" numCol="1" spcCol="1270" anchor="ctr" anchorCtr="0">
          <a:noAutofit/>
        </a:bodyPr>
        <a:lstStyle/>
        <a:p>
          <a:pPr marL="0" lvl="0" indent="0" algn="ctr" defTabSz="1689100">
            <a:lnSpc>
              <a:spcPct val="90000"/>
            </a:lnSpc>
            <a:spcBef>
              <a:spcPct val="0"/>
            </a:spcBef>
            <a:spcAft>
              <a:spcPct val="35000"/>
            </a:spcAft>
            <a:buNone/>
          </a:pPr>
          <a:r>
            <a:rPr lang="en-US" sz="3800" kern="1200"/>
            <a:t>2</a:t>
          </a:r>
        </a:p>
      </dsp:txBody>
      <dsp:txXfrm>
        <a:off x="2753299" y="2238068"/>
        <a:ext cx="562847" cy="562847"/>
      </dsp:txXfrm>
    </dsp:sp>
    <dsp:sp modelId="{488BE222-A394-45F9-A926-D2DA1C77EA0A}">
      <dsp:nvSpPr>
        <dsp:cNvPr id="0" name=""/>
        <dsp:cNvSpPr/>
      </dsp:nvSpPr>
      <dsp:spPr>
        <a:xfrm>
          <a:off x="2087118" y="4509389"/>
          <a:ext cx="1895208" cy="72"/>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1270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AE89762-65FC-4E30-A1B3-AA8C66550354}">
      <dsp:nvSpPr>
        <dsp:cNvPr id="0" name=""/>
        <dsp:cNvSpPr/>
      </dsp:nvSpPr>
      <dsp:spPr>
        <a:xfrm>
          <a:off x="4171848" y="1856169"/>
          <a:ext cx="1895208" cy="2653292"/>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7758" tIns="330200" rIns="147758" bIns="330200" numCol="1" spcCol="1270" anchor="t" anchorCtr="0">
          <a:noAutofit/>
        </a:bodyPr>
        <a:lstStyle/>
        <a:p>
          <a:pPr marL="0" lvl="0" indent="0" algn="l" defTabSz="577850">
            <a:lnSpc>
              <a:spcPct val="90000"/>
            </a:lnSpc>
            <a:spcBef>
              <a:spcPct val="0"/>
            </a:spcBef>
            <a:spcAft>
              <a:spcPct val="35000"/>
            </a:spcAft>
            <a:buNone/>
          </a:pPr>
          <a:r>
            <a:rPr lang="en-GB" sz="1300" kern="1200"/>
            <a:t>Network the movement of both clients</a:t>
          </a:r>
          <a:endParaRPr lang="en-US" sz="1300" kern="1200"/>
        </a:p>
      </dsp:txBody>
      <dsp:txXfrm>
        <a:off x="4171848" y="2864420"/>
        <a:ext cx="1895208" cy="1591975"/>
      </dsp:txXfrm>
    </dsp:sp>
    <dsp:sp modelId="{8951ED2B-05AD-4F78-ACEA-934BFC41BF53}">
      <dsp:nvSpPr>
        <dsp:cNvPr id="0" name=""/>
        <dsp:cNvSpPr/>
      </dsp:nvSpPr>
      <dsp:spPr>
        <a:xfrm>
          <a:off x="4721459" y="2121498"/>
          <a:ext cx="795987" cy="795987"/>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1270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2058" tIns="12700" rIns="62058" bIns="12700" numCol="1" spcCol="1270" anchor="ctr" anchorCtr="0">
          <a:noAutofit/>
        </a:bodyPr>
        <a:lstStyle/>
        <a:p>
          <a:pPr marL="0" lvl="0" indent="0" algn="ctr" defTabSz="1689100">
            <a:lnSpc>
              <a:spcPct val="90000"/>
            </a:lnSpc>
            <a:spcBef>
              <a:spcPct val="0"/>
            </a:spcBef>
            <a:spcAft>
              <a:spcPct val="35000"/>
            </a:spcAft>
            <a:buNone/>
          </a:pPr>
          <a:r>
            <a:rPr lang="en-US" sz="3800" kern="1200"/>
            <a:t>3</a:t>
          </a:r>
        </a:p>
      </dsp:txBody>
      <dsp:txXfrm>
        <a:off x="4838029" y="2238068"/>
        <a:ext cx="562847" cy="562847"/>
      </dsp:txXfrm>
    </dsp:sp>
    <dsp:sp modelId="{C2A7E9D1-68D4-4747-BF3C-E8E14A4AB964}">
      <dsp:nvSpPr>
        <dsp:cNvPr id="0" name=""/>
        <dsp:cNvSpPr/>
      </dsp:nvSpPr>
      <dsp:spPr>
        <a:xfrm>
          <a:off x="4171848" y="4509389"/>
          <a:ext cx="1895208" cy="72"/>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1270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90096F3-ECA4-4EC4-BFE4-4FFF1C5C34C5}">
      <dsp:nvSpPr>
        <dsp:cNvPr id="0" name=""/>
        <dsp:cNvSpPr/>
      </dsp:nvSpPr>
      <dsp:spPr>
        <a:xfrm>
          <a:off x="6256578" y="1856169"/>
          <a:ext cx="1895208" cy="2653292"/>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7758" tIns="330200" rIns="147758" bIns="330200" numCol="1" spcCol="1270" anchor="t" anchorCtr="0">
          <a:noAutofit/>
        </a:bodyPr>
        <a:lstStyle/>
        <a:p>
          <a:pPr marL="0" lvl="0" indent="0" algn="l" defTabSz="577850">
            <a:lnSpc>
              <a:spcPct val="90000"/>
            </a:lnSpc>
            <a:spcBef>
              <a:spcPct val="0"/>
            </a:spcBef>
            <a:spcAft>
              <a:spcPct val="35000"/>
            </a:spcAft>
            <a:buNone/>
          </a:pPr>
          <a:r>
            <a:rPr lang="en-GB" sz="1300" kern="1200"/>
            <a:t>Gracefully handle players quitting</a:t>
          </a:r>
          <a:endParaRPr lang="en-US" sz="1300" kern="1200"/>
        </a:p>
      </dsp:txBody>
      <dsp:txXfrm>
        <a:off x="6256578" y="2864420"/>
        <a:ext cx="1895208" cy="1591975"/>
      </dsp:txXfrm>
    </dsp:sp>
    <dsp:sp modelId="{512B6B85-7BBC-494A-B1AF-4DC537E5DC8C}">
      <dsp:nvSpPr>
        <dsp:cNvPr id="0" name=""/>
        <dsp:cNvSpPr/>
      </dsp:nvSpPr>
      <dsp:spPr>
        <a:xfrm>
          <a:off x="6806188" y="2121498"/>
          <a:ext cx="795987" cy="795987"/>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1270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2058" tIns="12700" rIns="62058" bIns="12700" numCol="1" spcCol="1270" anchor="ctr" anchorCtr="0">
          <a:noAutofit/>
        </a:bodyPr>
        <a:lstStyle/>
        <a:p>
          <a:pPr marL="0" lvl="0" indent="0" algn="ctr" defTabSz="1689100">
            <a:lnSpc>
              <a:spcPct val="90000"/>
            </a:lnSpc>
            <a:spcBef>
              <a:spcPct val="0"/>
            </a:spcBef>
            <a:spcAft>
              <a:spcPct val="35000"/>
            </a:spcAft>
            <a:buNone/>
          </a:pPr>
          <a:r>
            <a:rPr lang="en-US" sz="3800" kern="1200"/>
            <a:t>4</a:t>
          </a:r>
        </a:p>
      </dsp:txBody>
      <dsp:txXfrm>
        <a:off x="6922758" y="2238068"/>
        <a:ext cx="562847" cy="562847"/>
      </dsp:txXfrm>
    </dsp:sp>
    <dsp:sp modelId="{6B21FE10-2B4F-49C3-BA91-DF459391B18D}">
      <dsp:nvSpPr>
        <dsp:cNvPr id="0" name=""/>
        <dsp:cNvSpPr/>
      </dsp:nvSpPr>
      <dsp:spPr>
        <a:xfrm>
          <a:off x="6256578" y="4509389"/>
          <a:ext cx="1895208" cy="72"/>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1270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42C7B0-09E6-4E06-8EAE-143ACD20A299}">
      <dsp:nvSpPr>
        <dsp:cNvPr id="0" name=""/>
        <dsp:cNvSpPr/>
      </dsp:nvSpPr>
      <dsp:spPr>
        <a:xfrm>
          <a:off x="1283" y="314546"/>
          <a:ext cx="4505585" cy="286104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0CFBED-E3AE-4DFD-9395-9EDDF8DBE4B2}">
      <dsp:nvSpPr>
        <dsp:cNvPr id="0" name=""/>
        <dsp:cNvSpPr/>
      </dsp:nvSpPr>
      <dsp:spPr>
        <a:xfrm>
          <a:off x="501904" y="790136"/>
          <a:ext cx="4505585" cy="2861046"/>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Now we can make it look a little better by adding a title, frost screen border, removing one of the alerts, placing the camera in a nice location to start, and a button that when you press starts the networking stuff</a:t>
          </a:r>
          <a:endParaRPr lang="en-US" sz="2400" kern="1200" dirty="0"/>
        </a:p>
      </dsp:txBody>
      <dsp:txXfrm>
        <a:off x="585701" y="873933"/>
        <a:ext cx="4337991" cy="2693452"/>
      </dsp:txXfrm>
    </dsp:sp>
    <dsp:sp modelId="{F8526C9D-B73D-4ECE-A33E-7CAC14A07A13}">
      <dsp:nvSpPr>
        <dsp:cNvPr id="0" name=""/>
        <dsp:cNvSpPr/>
      </dsp:nvSpPr>
      <dsp:spPr>
        <a:xfrm>
          <a:off x="5508110" y="314546"/>
          <a:ext cx="4505585" cy="286104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1AFC74-563E-4D61-94C8-FDF7995C7B8A}">
      <dsp:nvSpPr>
        <dsp:cNvPr id="0" name=""/>
        <dsp:cNvSpPr/>
      </dsp:nvSpPr>
      <dsp:spPr>
        <a:xfrm>
          <a:off x="6008730" y="790136"/>
          <a:ext cx="4505585" cy="2861046"/>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This is done by placing all the networking logic and variables in a function and having that function run as a result of the button being pressed</a:t>
          </a:r>
          <a:endParaRPr lang="en-US" sz="2400" kern="1200" dirty="0"/>
        </a:p>
      </dsp:txBody>
      <dsp:txXfrm>
        <a:off x="6092527" y="873933"/>
        <a:ext cx="4337991" cy="2693452"/>
      </dsp:txXfrm>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1T01:53:31.44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1200 54,'1056'0,"-970"4,117 20,-172-19,100 17,201 59,-309-73,2-2,-1-1,0-1,1-1,41 0,494-7,-437 4,-85 0,1-2,-1-2,-1-2,0-1,1-2,47-18,9-2,14-7,-94 31,0 1,1 0,0 1,-1 1,1 0,0 1,28 1,-35 0,-23 1,-672-1,641-1,0-2,-1-2,1-2,-75-21,102 23,0 1,-1 0,-37-2,-59 6,60 2,5-2,-92 3,111 0,0 1,-45 11,-77 31,64-19,-132 25,27-38,-1-15,59-1,-610 2,741 0,2-1,1 1,0 0,0 0,0 1,0-1,0 0,0 1,-6 1,9 1,6-1,18 2,0-1,-1-1,32-1,-17-1,474 3,-481-1,1 1,-1 1,1 1,-1 2,54 19,36 17,0-5,159 28,-243-60,-24-3,-27-2,-111-2,-237-11,-438-72,790 83,-33-5,-62-17,92 17,10 2,4 4,1-1,-1 0,0 1,1 0,-1 0,0-1,1 1,0 0,-1 0,0 0,3 1,194 17,-65-3,364 8,0-22,-379-2,-82 1,-7-1,0 1,0 1,45 9,117 25,-120-24,-46-5,-19-2,-7-2,-18 2,-106 4,50-5,-237 8,118-5,181-6,6 0,0 0,1 0,-1 1,0 0,0 0,-11 4,18-5,0 0,-1 0,1 0,0 0,0 0,0 0,0 0,0 0,0 0,0 0,0 0,0 0,0 0,0 0,0 0,0 1,0-1,0 0,0 0,0 0,-1 0,1 0,0 0,0 1,0-1,0 0,0 0,0 0,0 0,0 0,0 0,0 0,0 0,0 0,0 0,0 0,0 0,0 0,0 1,0-1,0 0,0 0,1 0,-1 0,0 0,0 0,0 1,9 2,14 2,2-2,41 2,-42-3,771 8,-730-10,-42 0,-23 0,0 0,0 0,0 0,0 0,0 0,0 0,0 0,0 0,0 1,0-1,0 0,0 0,0 0,0 0,0 0,0 0,0 0,0 0,0 0,0 0,0 0,0 0,0 1,0-1,0 0,0 0,0 0,0 0,0 0,0 0,0 1,0-1,0 0,0 0,0 0,0 0,0 0,0 0,0 0,0 0,0 0,0 0,0 0,1 0,-10 3,0 1,-1-2,1 0,-11 1,3 0,-199 26,-427 3,637-32,10 0,18-1,556 0,-407 1,-1701 0,1510 0,-29 5,42-5,-1 2,1 0,-1 0,1 1,0-1,-10 6,17-8,-1 0,1 0,0 0,0 0,0 0,0 0,0 0,-1 0,1 1,0-1,0 0,0 0,0 0,0 0,0 0,0 0,0 0,0 0,-1 1,1-1,0 0,0 0,0 1,0-1,0 0,0 0,0 0,0 0,0 0,0 1,0-1,0 0,0 0,0 0,0 0,0 0,0 1,0-1,0 0,0 0,0 1,0-1,1 0,-1 0,0 0,0 0,0 0,0 0,0 1,0-1,0 0,0 0,1 0,-1 0,0 1,0-1,0 0,0 0,0 0,0 0,1 0,-1 0,0 0,0 0,1 0,-1 0,0 0,0 0,0 0,18 3,99 3,-103-6,1127 1,-561-3,-480 3,105-2,-192-1,0 1,-1-2,1 0,-1-1,1 1,12-8,-8 4,-1 1,24-5,6 5,1 2,81 3,-117 1,110 11,-65-5,-28-3,385 33,-294-32,180-15,-273 9,0 1,52 6,51 16,-26-3,-51-11,1-2,-1-3,1-2,76-10,140-34,-250 41,38 0,-40 3,1-2,24-3,-40 5,1-1,-1 1,0 0,1-2,-1 2,1-1,-1 0,0 0,0-1,1 1,-1 0,-1 0,4-4,-5 5,0 0,0 0,0 0,0-1,0 1,0-1,0 1,0 0,0 0,0-1,0 1,0 0,0-1,-1 1,1 0,0 0,0 0,0-1,0 1,0 0,-1 0,1 0,0 0,-1-1,1 1,0 0,0 0,0-1,-1 1,1 0,-1 0,1 0,0 0,0 0,0 0,-1 0,1 0,0 0,-10-3,0 1,-1 0,1 1,-21 0,15 0,-543-3,339 6,199-2,12 0,0 0,0 0,-1 0,-16-5,26 5,-1 0,1 0,0 0,0 0,0 0,-1 0,1 0,-1 0,1 0,0 0,0 0,0 0,-1 0,1 0,0 0,0-1,0 1,0 0,-1 0,1 0,0 0,-1 0,1-1,0 1,0 0,0-1,0 1,0 0,0 0,0 0,0-1,0 1,-1-1,1 1,0 0,0 0,0 0,0-1,0 1,0 0,0 0,1-1,-1 1,0 0,0-1,0 1,0 0,0 0,0 0,0-1,0 1,0-1,1 1,-1 0,0 0,0 0,1 0,-1 0,0-1,0 1,1 0,16-11,4 1,1 1,1 1,42-9,-23 7,44-12,189-59,-232 63,-41 17,-1 0,2 0,-1 1,0-2,0 1,-1 0,4-3,-5 4,0 0,0 0,0-1,0 1,0 0,0 0,0 0,0 0,-1-1,1 1,0 0,0 0,0 0,0 0,0 0,0 0,0 0,0 0,0 0,0 0,0 0,0 0,-1 0,1 0,0-1,0 1,0 0,0 0,-1 0,1 0,0 0,0 0,0 0,0 0,0 0,0 0,0 0,0 0,0 0,-1 1,1-1,0 0,-1 0,-15 2,-117 26,-38 7,-377 14,-1-45,498-6,42 2,0 0,19 3,376 62,5-35,26 4,-344-25,-406-11,391 3,176-9,-209 5,0-1,0-2,0 0,0-1,-1-1,0-2,24-13,-17 5,50-25,-68 37,-1 1,1 0,1 2,23-5,152-11,-178 19,-9 2,-24 7,-15 2,-69 9,-46-5,130-13,-719 26,453-23,-965 3,408-6,590 12,187-5,-112 28,121-21,56-16,-7 4,11-1,9 0,110 17,-70-13,126 17,60 1,57-2,971 15,-1048-41,-69-4,-123 5,32-6,-56 7,1 1,-1 0,1 0,-1 0,1 0,-1 0,1 0,0 0,-1-1,0 1,1-1,0 1,-1 0,0 0,1-1,-1 1,0 0,1-1,0 0,-1 0,0 1,-1-1,1 1,0 0,-1-1,1 1,0 0,0 0,-1-1,1 1,0-1,-1 1,1 0,-1 0,1 0,0 0,-1-1,0 1,1 0,0 0,-1 0,0-1,-17-2,-35-5,-76-1,-51 2,-53-4,-51 0,-360-18,-3-27,365 20,45 0,55 5,55 5,108 22,-26-9,44 13,1 0,0 0,-1 0,0 0,1-1,0 1,0 0,-1-1,0 1,1 0,0 0,0 0,-1-1,1 1,0 0,0 0,-1-1,1 1,0-1,-1 1,1 0,0-1,0 0,0 1,1 0,-1-1,1 1,-1 0,0 0,1-1,-1 1,0-1,1 1,0 0,-1 0,0 0,1-1,0 1,-1 0,0 0,1 0,0 0,18-4,29-1,75-1,50 2,54 1,447-14,395-5,-996 22,-61 1,-17 0,-129 8,94-8,-1018 4,694-24,12-32,336 47,-2 0,-22-10,38 14,1-1,0 0,0 0,-1 0,1 1,0-1,0 0,-1 0,0-2,1 3,1 0,0 0,0-1,0 1,0 0,0-1,0 1,0 0,0 0,0 0,0-1,0 1,0 0,0-1,0 1,0 0,0 0,0 0,0-1,0 1,0 0,0 0,0 0,0-1,0 1,0 0,1-1,-1 1,0 0,0 0,0 0,0 0,0-1,1 1,-1 0,0 0,1-1,-1 1,6-2,1-1,-1 2,0-1,1 0,-1 1,12-1,99-7,50 4,730 10,-4 26,-810-27,-68-3,-23 0,-35 0,-69-1,-46 0,-42-1,-44 1,-48-1,-1323-102,1428 80,77 5,86 12,20 4,7 0,10 1,1 1,21 2,110 9,61 6,1397 51,-1559-68,-37 0,-27 0,-1155-3,747 3,1496 0,-1345 8,29 4,-36 3,-515 30,7 18,747-59,24-3,1 1,-30 7,50-9,0 0,0 0,0 1,0-1,0 0,0 0,0 0,0 0,0 0,0 0,0 0,0 0,0 0,0 1,0-1,0 0,0 0,0 0,0 0,0 0,0 0,0 0,0 0,0 0,0 0,0 0,0 0,0 0,0 0,0 0,0 0,0 0,0 0,0 0,0 0,0 0,0 0,0 0,0 0,0 0,0 1,-1-1,1 0,0 0,0 0,0 0,0 0,0 0,0 0,0 0,0 0,0 0,-1 0,1 0,0 0,0 0,0-1,11 3,190 0,-111-3,196-1,520 1,-621 9,-178-7,0 0,0 0,9 3,-16-4,0 0,0 0,0 0,0 1,0-1,-1 0,1 0,0 0,0 0,0 0,0 0,0 0,0 0,0 0,-1 1,1-1,0 0,0 0,0 1,0-1,-1 0,1 0,0 0,0 0,0 0,0 1,0-1,0 0,0 0,0 1,0-1,0 0,0 0,0 0,0 0,0 0,0 1,0-1,0 0,1 0,-1 0,0 0,0 0,0 1,0-1,1 0,-1 0,0 1,0-1,0 0,0 0,0 0,0 0,0 0,1 0,-1 0,0 0,0 0,0 0,0 0,0 0,1 0,-1 0,0 1,0-1,1 0,-1 0,0 0,0-1,-9 6,-1-2,0 1,0-1,-1-1,-13 2,13-2,-192 21,-6-14,145-8,-61 3,-276 11,397-15,6 0,9 1,32 1,75-2,51 0,-9 0,280 1,-7 18,-337-8,-94-11,1 1,0 0,-1-1,1 1,-1 0,1 0,3 3,-6-4,1 0,-1 0,0 0,0 0,0 0,0 0,0 0,0 1,0-1,1 0,-1 0,0 0,0 0,0 1,0-1,1 0,-1 1,0-1,0 0,0 0,0 0,0 0,0 1,0-1,0 0,0 1,0-1,0 0,0 0,-1 0,1 0,0 1,0-1,0 0,0 0,0 0,-1 0,1 1,0-1,0 0,0 0,0 1,0-1,0 0,-1 0,1 0,-5 3,0 0,0-1,0 0,0 0,-10 2,-83 19,-53-1,-379 20,-1-30,395-11,58-3,65-1,13 3,0 0,0 0,0 0,0 0,0 0,0 0,0 0,0-1,0 1,0 0,0 0,0-1,0 1,0 0,0 0,0 0,0 0,0 0,0 0,0 0,0 0,1-1,-1 1,0 0,0 0,0 0,0 0,0 0,1 0,-1 0,0 0,0 0,0 0,0 0,0 0,0 0,0 0,0 0,1 0,-1-1,0 1,0 0,0 0,0 0,0 0,0 0,0 0,0 0,1 1,-1-1,13-4,1 1,16 0,87-6,48 1,1018-3,-1140 11,-39 1,-25-1,-74 0,-65 0,-155 1,-502-2,781 1,-10 0,-1-2,-47-8,71 3,23 7,0 0,0 0,0 0,-1-1,1 1,0 0,-1 0,1 0,0 0,0 0,0 0,0 0,0-1,0 1,0 0,-1 0,1 0,0 0,0 0,0-1,0 1,0 0,0-1,0 1,0 0,0 0,0 0,0 0,0-1,0 1,0 0,0-1,0 1,0 0,0 0,0 0,0 0,0-1,0 1,1 0,-1 0,0 0,3-3,0 1,0 0,1 0,-1 1,1-1,-1 1,1 0,5-2,48-9,105-10,-150 21,838-43,-1047 37,8-6,-48-11,-787-124,881 120,120 23,-33-11,55 15,0 1,0-1,0 1,0-1,0 1,0-1,0 0,0 1,0-1,0 1,0-1,0-1,1 1,0 1,0 0,0 0,0-1,0 1,0 0,0 0,0 0,0-1,0 1,0-1,0 1,1 0,-1 0,0 0,0-1,0 1,0-1,0 1,0 0,1 0,-1 0,0 0,0-1,0 1,0 0,1 0,-1 0,1 0,-1 0,0 0,0 0,0 0,1 0,-1-1,1 1,-1 0,15-4,-1 1,1 1,16-2,114-6,551-7,-243 10,-345 5,-98 1,0 1,20 3,-30-3,0 0,1 0,-1 0,0 0,0 0,0 0,0 0,0 0,0 0,1 0,-1 0,0 0,0 1,0-1,1 0,-1 0,0 0,0 0,0 0,0 0,0 0,0 0,0 0,0 0,0 0,1 0,-1 1,0-1,0 0,0 0,0 0,0 1,0-1,0 0,0 0,0 0,1 0,-1 0,0 0,0 0,0 1,0-1,-1 0,-8 5,-20 4,1-2,-56 6,63-10,-674 45,628-48,54-2,19-1,31-4,950-85,-949 93,-33 0,-6 1,-16 3,-280 39,252-39,129-22,-19 3,807-96,-755 103,-105 7,0 0,0 0,13 3,-25-3,0 0,0-1,0 1,1 0,-1 0,0 0,0 0,0 0,0 0,0 0,0 0,0 0,0 1,1-1,-1 0,0 0,0 0,0 0,1 0,-1 0,0 0,0 0,0 0,0 0,0 0,0 0,0 0,0 0,0 0,0 1,0-1,0 0,0 0,0 0,1 0,-1 1,0-1,0 0,0 0,0 0,0 0,0 0,0 0,0 0,0 1,0-1,0 0,0 0,0 0,0 1,0-1,-1 0,1 0,0 0,0 0,0 0,0 0,0 0,0 0,0 0,0 0,0 1,-17 6,-72 11,-345 26,-6-28,383-14,24-1,-45-2,77 0,4 0,19-1,76-3,61 0,49 0,45 2,1091 1,-1296 2,-22-1,1 2,-1 0,44 9,-61-6,-9-3,0-1,0 1,0-1,0 0,0 0,0 1,0-1,-1 1,1-1,0 0,-1 0,1 0,0 1,0-1,-1 0,1 0,0 0,-1 0,1 1,0-1,0 0,-1 0,1 0,0 0,-1 1,0-1,-19 6,-30 5,-319 46,-9-15,338-38,-131 13,162-15,18-1,31-2,639-24,-635 24,1138-36,-1172 37,-21 1,-14 0,-778 61,751-53,42-6,10-3,0 0,0 0,0 0,0 0,0 0,0 0,0 0,0 0,0 0,0 0,0 1,0-1,-1 0,1 0,0 0,0 0,0 0,0 0,0 0,0 1,0-1,0 0,0 0,0 0,1 0,-1 0,0 0,0 0,0 0,0 0,0 0,0 0,0 0,0 0,0 0,0 0,0 0,0 0,0 1,1-1,-1 0,0 0,0 0,0 0,0 0,0 0,0 0,0 0,0 0,0 0,0 0,0 0,0 0,0 0,0 0,0 0,0 0,1 0,-1 0,0 0,0 0,0 0,0 0,0 0,0 0,0 0,0 0,0 0,0 0,48 3,60-2,60-7,1018-28,-1024 29,-103 1,-41 2,0 1,36 3,-53-2,-3 1,-16 2,-386 25,-4-17,338-10,-1004 6,1033-8,36 1,9 0,63 0,59-1,1268 1,-2050 0,593-1,43-2,20 3,0 0,-1 0,1 0,-1 0,1 0,0 0,0 0,0 0,-1 0,1-1,0 1,-1 0,1 0,0-1,0 1,0 0,0 0,-1 0,1 0,0 0,0-1,0 1,0 0,0 0,0 0,-1-1,1 1,0-1,1 0,0 0,1 0,0-1,-1 1,1 0,0 0,-1 0,1 0,0 0,-1 0,1 1,0-1,0 1,3-1,51-12,94-10,348-11,-85 7,-360 20,-53 7,0 0,0 0,0 0,0 0,1 0,-1 0,0 0,0 0,0 0,0 0,0 0,0 0,0 0,0 0,0 0,1 0,-1 0,0 0,0 0,0 0,0 0,1 0,-1 0,0 0,0 0,0 0,0 0,0 0,0 0,0 0,0 0,0 0,0 0,0-1,0 1,0 0,0 0,1 0,-1 0,0 0,0 0,0 0,0 0,0 0,0 0,0 0,0-1,0 1,0 0,0 0,0 0,0 0,0-1,0 1,0 0,0 0,0 0,0 0,0 0,-14-3,-254-11,183 12,-622-9,620 10,57-3,33 4,0-1,-1 0,1 0,0 1,0-1,0 1,0-1,3 1,596-57,-567 53,436-38,-391 40,-61 4,-11 3,-8-5,0 0,-1 0,1 1,0-1,0 0,0 1,0-1,0 0,0 0,0 1,-1-1,1 0,0 1,-1-1,1 0,0 0,0 0,0 0,-1 0,1 1,0-1,0 0,0 0,-1 0,-16 7,-35 6,-87 11,58-12,-142 26,154-24,56-9,13-5,0 0,0 0,0 0,0 0,0 0,-1 0,1 0,0 1,0-1,0 0,0 0,0 0,0 0,0 0,0 1,0-1,0 0,0 0,0 0,-1 0,1 0,0 0,0 0,0 0,0 0,0 0,1 0,-1 1,0-1,0 0,0 0,0 0,0 0,0 0,0 0,0 0,0 0,0 0,0 0,0 0,1 0,-1 1,0-1,0 0,0 0,0 0,0 0,0 0,0 0,0 0,0 0,0 0,0 0,0 0,1 0,-1 0,0 1,0-1,0 0,0 0,0 0,0-1,0 1,10 3,1-2,20 1,79 1,57-2,879-5,-943 5,-95 0,0-1,0 1,15 3,-23-4,0 0,0 0,0 0,0 0,1 0,-1 0,0 0,0 0,0 0,1 0,-1 0,0 0,0 0,0 0,0 0,0 0,0 0,0 0,0 0,0 1,0-1,1 0,-1 0,0 0,0 0,0 0,0 0,0 0,0 0,0 0,1 0,-1 0,0 1,0-1,0 0,0 0,0 0,0 0,0 1,0-1,0 0,0 0,0 0,0 0,0 0,0 0,0 0,0 0,0 1,0-1,-1 0,1 0,0 0,0 1,-14 4,-75 13,-78 6,-70 1,-63-1,-69 3,-457 37,810-62,-214 24,209-21,15-1,8-3,1 0,-1 0,1-1,-1 1,1-1,0 0,-1 0,6 0,195-1,9-18,-79 6,549-27,-465 34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01:54:03.364"/>
    </inkml:context>
    <inkml:brush xml:id="br0">
      <inkml:brushProperty name="width" value="0.05" units="cm"/>
      <inkml:brushProperty name="height" value="0.05" units="cm"/>
      <inkml:brushProperty name="color" value="#E71224"/>
    </inkml:brush>
  </inkml:definitions>
  <inkml:trace contextRef="#ctx0" brushRef="#br0">1508 225 24575,'15'-7'0,"-1"1"0,26-6 0,-2 1 0,100-42 0,-79 28 0,1 3 0,81-19 0,-117 37 0,-1 2 0,36 1 0,-33 1 0,42-5 0,-11-5 0,-9 0 0,91-4 0,-85 14 0,14-2 0,81 9 0,-25 15 0,4 0 0,-107-20 0,296 35 0,10-22 0,65-16 0,-263 11 0,-22 0 0,-79-9 0,2 1 0,-2 2 0,1 1 0,35 11 0,13 10 0,53 15 0,112 9 0,-173-36 0,-47-9 0,-1 2 0,0 1 0,0 0 0,34 20 0,30 13 0,72 16 0,139 61 0,-254-99 0,-11-4 0,0 0 0,50 36 0,-73-45 0,-1-1 0,0 1 0,0 1 0,0 0 0,-1 0 0,0 0 0,-1 1 0,1 0 0,-1 0 0,-1 0 0,1 1 0,-2 0 0,1-1 0,4 19 0,-2-2 0,4 15 0,-10-37 0,0 0 0,1 1 0,-1 0 0,0-1 0,0 1 0,0-1 0,-1 1 0,0 4 0,0-6 0,0 0 0,0 0 0,0 0 0,0 0 0,0 0 0,0-1 0,-1 1 0,1 0 0,-1-1 0,0 1 0,1 0 0,-1-1 0,-2 2 0,-28 13 0,8-5 0,-10 7 0,-39 15 0,-12 6 0,32-13 0,-81 27 0,92-36 0,-49 26 0,13-5 0,62-31 0,-1-1 0,-1-1 0,-33 6 0,-55 1 0,56-8 0,-340 12 0,372-15 0,0 0 0,-28 7 0,24-4 0,-31 2 0,-359-4 0,208-4 0,147 2 0,-87 2 0,114 0 0,0 1 0,-52 14 0,41-6 0,1 2 0,0 2 0,-42 22 0,63-27 0,1-2 0,-2-1 0,-40 11 0,-59 2 0,88-15 0,-131 14 0,94-12 0,-36 0 0,-106-6 0,90-2 0,-1158 1 0,1088-11 0,9 0 0,146 10 0,0-3 0,-45-11 0,-2 1 0,41 9 0,3 0 0,-70-17 0,99 18 0,1 0 0,0-1 0,-1 1 0,1-1 0,0-1 0,1 0 0,0 0 0,-12-12 0,-5-4 0,-20-22 0,17 15 0,6 10 0,2-3 0,1 1 0,1-1 0,-16-27 0,30 43 0,1 0 0,-1 0 0,1 0 0,1-1 0,-1 1 0,0 0 0,1 0 0,0-9 0,2-53 0,0 40 0,-1 2 0,0 4 0,4-26 0,-3 40 0,1 1 0,0-1 0,-1 1 0,2-1 0,-1 1 0,2 1 0,4-9 0,-3 5 0,1 0 0,1 1 0,0 0 0,0 0 0,0 1 0,1 0 0,0 1 0,1 0 0,0 0 0,17-11 0,64-35 0,-39 16 0,-4 3 0,6 4 0,109-46 0,-104 50 0,-6 4 0,74-22 0,-98 37 0,-1 0 0,1 3 0,0 0 0,50 0 0,-32 4 0,1-2 0,54-11 0,92-26 0,-143 29 0,0 3 0,0 2 0,64 2 0,-105 3-170,0-1-1,1 0 0,-1 0 1,1-1-1,-2 0 0,2 0 1,15-7-1,-12 2-6655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01:59:47.078"/>
    </inkml:context>
    <inkml:brush xml:id="br0">
      <inkml:brushProperty name="width" value="0.05" units="cm"/>
      <inkml:brushProperty name="height" value="0.05" units="cm"/>
      <inkml:brushProperty name="color" value="#E71224"/>
    </inkml:brush>
  </inkml:definitions>
  <inkml:trace contextRef="#ctx0" brushRef="#br0">0 1 24575,'4'1'0,"0"-1"0,-1 2 0,1-1 0,1 0 0,-2 1 0,1 0 0,-1 0 0,1 0 0,-1 0 0,0 0 0,1 1 0,-2-1 0,4 4 0,13 8 0,193 153 0,-57-42 0,193 159 0,-253-197 0,124 148 0,-36 25 0,-83-108 0,118 146 0,-154-221 0,123 117 0,264 169-1365,-419-340-5461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01:59:47.805"/>
    </inkml:context>
    <inkml:brush xml:id="br0">
      <inkml:brushProperty name="width" value="0.05" units="cm"/>
      <inkml:brushProperty name="height" value="0.05" units="cm"/>
      <inkml:brushProperty name="color" value="#E71224"/>
    </inkml:brush>
  </inkml:definitions>
  <inkml:trace contextRef="#ctx0" brushRef="#br0">1475 0 24575,'-2'1'0,"0"-1"0,0 0 0,1 0 0,-1 1 0,0 0 0,0-1 0,0 1 0,1 0 0,-1 0 0,1 0 0,-1 0 0,0 0 0,1 0 0,-2 2 0,-22 25 0,10-10 0,-468 535 0,253-291 0,-23 29 0,212-235 0,2 1 0,2 1 0,-44 98 0,40-76 0,-68 96 0,88-144 0,-30 54-1365,30-48-5461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01:59:49.875"/>
    </inkml:context>
    <inkml:brush xml:id="br0">
      <inkml:brushProperty name="width" value="0.05" units="cm"/>
      <inkml:brushProperty name="height" value="0.05" units="cm"/>
      <inkml:brushProperty name="color" value="#E71224"/>
    </inkml:brush>
  </inkml:definitions>
  <inkml:trace contextRef="#ctx0" brushRef="#br0">1 640 24575,'0'11'0,"2"61"0,-1-56 0,1-1 0,6 25 0,52 132 0,-54-156 0,3 11 0,-5-16 0,5 15 0,-8-26 0,-1 1 0,0 0 0,1 0 0,-1 0 0,1-1 0,-1 1 0,0 0 0,1-1 0,0 1 0,-1-1 0,1 1 0,0-1 0,-1 1 0,1-1 0,0 1 0,-1-1 0,1 1 0,-1-1 0,1 0 0,0 1 0,0-1 0,0 0 0,-1 0 0,1 1 0,0-1 0,0 0 0,0 0 0,0 0 0,-1 0 0,1 0 0,0 0 0,0-1 0,0 1 0,1-1 0,2 0 0,1-1 0,-1 0 0,0 0 0,0-1 0,4-3 0,1 0 0,47-31 0,-2-3 0,-1-3 0,-3-2 0,-1-2 0,64-79 0,-5-7 0,81-103 0,-18-12 0,-146 202 0,-20 38-45,-3 6-175,-1 0 0,1-1 0,-1 1 0,0-1 0,2-4 0,-2 0-6606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22:31:38.575"/>
    </inkml:context>
    <inkml:brush xml:id="br0">
      <inkml:brushProperty name="width" value="0.05" units="cm"/>
      <inkml:brushProperty name="height" value="0.05" units="cm"/>
      <inkml:brushProperty name="color" value="#E71224"/>
    </inkml:brush>
  </inkml:definitions>
  <inkml:trace contextRef="#ctx0" brushRef="#br0">96 663 24575,'1'8'0,"-1"0"0,1-1 0,0 1 0,1 0 0,0 0 0,0-1 0,0 0 0,1 1 0,0-1 0,1-1 0,0 1 0,0 0 0,1 0 0,0-2 0,-1 2 0,12 9 0,-9-10 0,0 0 0,1 0 0,1 0 0,-1-1 0,0 0 0,1-1 0,0 0 0,-1 0 0,2-1 0,-1 0 0,1-1 0,-1 0 0,12 1 0,250-1 0,-131-4 0,333 2 0,-448 1 0,2 2 0,40 8 0,-37-4 0,41 3 0,290-7 0,-183-6 0,-79 5 0,117-4 0,-204 0 0,2-1 0,-2 0 0,2-1 0,-1 0 0,-1-1 0,0 0 0,0-1 0,0 0 0,19-14 0,7-9 0,46-45 0,-65 57 0,2-6 0,-2 0 0,0 0 0,31-53 0,-21 31 0,-23 33 0,1 0 0,-1-1 0,0 1 0,-1-1 0,-1-1 0,-1 1 0,4-26 0,-4 16 0,-1 0 0,-1-1 0,-5-42 0,4 61 0,-1 1 0,-1-1 0,1 0 0,-1 0 0,0 1 0,1 0 0,-1-1 0,0 1 0,-1 0 0,0-1 0,0 1 0,0 1 0,0 0 0,-6-6 0,-5-3 0,-1 1 0,-25-15 0,-9-7 0,40 25 0,-1 0 0,-1 1 0,1 1 0,-1-1 0,0 1 0,0 1 0,-1 0 0,1 0 0,-1 2 0,-1 0 0,1 0 0,0 0 0,0 2 0,-24-1 0,-314 3 0,112 1 0,194-4 0,-69-12 0,-28-2 0,-444 15 0,281 3 0,-100-2 0,396 0 0,0 0 0,1 1 0,-1 0 0,-1 0 0,1 1 0,1 0 0,-1 0 0,1 1 0,-1-1 0,-8 6 0,11-4 0,0-1 0,0 1 0,1 0 0,0 0 0,0-1 0,-1 2 0,1-1 0,1 1 0,-1 0 0,1 0 0,1 1 0,-1-2 0,0 2 0,-2 7 0,-4 15 0,2 0 0,1 0 0,1 1 0,2 0 0,0 0 0,3 50 0,0-58 0,0-7 0,0 2 0,0-1 0,2 1 0,0-1 0,1 0 0,0 0 0,6 17 0,2-8-341,-2 1 0,-2-1-1,7 28 1,-9-25-6485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22:31:51.437"/>
    </inkml:context>
    <inkml:brush xml:id="br0">
      <inkml:brushProperty name="width" value="0.05" units="cm"/>
      <inkml:brushProperty name="height" value="0.05" units="cm"/>
      <inkml:brushProperty name="color" value="#E71224"/>
    </inkml:brush>
  </inkml:definitions>
  <inkml:trace contextRef="#ctx0" brushRef="#br0">381 349 24575,'1172'0'0,"-1109"-2"0,87-17 0,-82 9 0,95-20 0,-95 18 0,-27 4 0,64-4 0,72-4 0,-29 2 0,-14-3 0,6 0 0,-87 12 0,90-21 0,-89 14 0,74-6 0,302 14 0,-232 7 0,-158-3 0,554 11 0,402 9 0,-797-20 0,-96-5 0,129-22 0,59-5 0,275 31 0,-277 3 0,77-3 0,396 3 0,-428 13 0,106 2 0,632-19 0,-1014-1 0,0-3 0,-1-3 0,77-21 0,-67 14 0,125-14 0,11 25 0,51-4 0,537-12 0,-548 24 0,2925-3 0,-2827 15 0,-43 2 0,-237-13 0,2 2 0,93 25 0,-73-14 0,73 26 0,-108-27 0,99 18 0,-114-29 0,8 0 0,1 1 0,-1 2 0,47 17 0,-22-5 0,-45-15 0,0 2 0,37 16 0,4 4 0,2-1 0,113 26 0,-64-20 0,3 12 0,-82-29 0,0-2 0,47 13 0,-49-20 0,-1 0 0,-2 1 0,1 2 0,-1-1 0,55 28 0,91 45 0,-113-55 0,76 42 0,-44-16 0,20 12 0,-108-61 0,7 4 0,0 1 0,-2 1 0,0-1 0,0 1 0,18 21 0,-16-15 0,28 24 0,-33-33 0,-2 1 0,1-1 0,0 1 0,0 0 0,-2 0 0,1 1 0,0 0 0,-1-1 0,0 2 0,-1-1 0,0 0 0,-1 1 0,5 15 0,-2 16 0,-3 0 0,-1 0 0,-5 66 0,0-14 0,4 15 0,-3 101 0,0-199 0,0 1 0,0-2 0,-1 1 0,0 1 0,-1-1 0,1-2 0,-1 2 0,-1-1 0,0 1 0,0-2 0,-1 0 0,1 1 0,-11 7 0,-10 10 0,-1 0 0,-31 20 0,49-39 0,-25 17 0,-2-2 0,-73 34 0,36-21 0,19-11 0,-1-2 0,-106 26 0,65-21 0,-90 41 0,28-8 0,64-33 0,-119 16 0,97-21 0,-42 13 0,-121 20 0,-268-43 0,325-15 0,-207 21 0,80-2 0,-443-14 0,380-3 0,297 2 0,-238 6 0,281 0 0,2 2 0,-137 34 0,-202 50 0,288-63 0,-9 1 0,23-12 0,-2-6 0,-127-1 0,169-12 0,-29-1 0,-154 16 0,-52 8 0,-3-23 0,108-1 0,-6654 2 0,6359-34 0,176 7 0,2 22 0,36 2 0,230 1 0,-529-41 0,544 38 0,-402-34 0,-727 40 0,1155-1 0,-2-1 0,1 0 0,0 0 0,1-1 0,-1 0 0,1-1 0,-1 1 0,1-1 0,0-1 0,0 1 0,0-1 0,1-1 0,-1 0 0,1 0 0,-1 1 0,1-2 0,2 1 0,-2-1 0,1-1 0,-6-7 0,-6-14 0,0 1 0,2-2 0,-18-49 0,28 65 0,-10-30 0,-19-87 0,-3-12 0,29 113 0,1-1 0,2-1 0,-4-41 0,0-8 0,-13-62 0,-6-242 0,26 287 0,6-107 0,0 181 0,1 0 0,0 1 0,15-36 0,-4 7 0,3-13 0,12-41 0,16 1 0,-9 26 0,-13 18 0,3 2 0,38-59 0,-53 95-71,-4 8-360,1-1-1,13-15 1,-5 11-6395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8B1562-0651-4676-B15B-D2DD06CB8BF8}" type="datetimeFigureOut">
              <a:rPr lang="en-GB" smtClean="0"/>
              <a:t>02/12/2024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E1AF1E-D24C-4BA5-8E41-991FB2B95C45}" type="slidenum">
              <a:rPr lang="en-GB" smtClean="0"/>
              <a:t>‹#›</a:t>
            </a:fld>
            <a:endParaRPr lang="en-GB"/>
          </a:p>
        </p:txBody>
      </p:sp>
    </p:spTree>
    <p:extLst>
      <p:ext uri="{BB962C8B-B14F-4D97-AF65-F5344CB8AC3E}">
        <p14:creationId xmlns:p14="http://schemas.microsoft.com/office/powerpoint/2010/main" val="18978077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this does is assigns an event listener to react to a socket connecting to the server.</a:t>
            </a:r>
          </a:p>
          <a:p>
            <a:endParaRPr lang="en-GB" dirty="0"/>
          </a:p>
          <a:p>
            <a:r>
              <a:rPr lang="en-GB" dirty="0"/>
              <a:t>This callback will be ran on the server for each socket when they connect to the server. Each socket represents a two way communication between server and client</a:t>
            </a:r>
          </a:p>
        </p:txBody>
      </p:sp>
      <p:sp>
        <p:nvSpPr>
          <p:cNvPr id="4" name="Slide Number Placeholder 3"/>
          <p:cNvSpPr>
            <a:spLocks noGrp="1"/>
          </p:cNvSpPr>
          <p:nvPr>
            <p:ph type="sldNum" sz="quarter" idx="5"/>
          </p:nvPr>
        </p:nvSpPr>
        <p:spPr/>
        <p:txBody>
          <a:bodyPr/>
          <a:lstStyle/>
          <a:p>
            <a:fld id="{50E1AF1E-D24C-4BA5-8E41-991FB2B95C45}" type="slidenum">
              <a:rPr lang="en-GB" smtClean="0"/>
              <a:t>7</a:t>
            </a:fld>
            <a:endParaRPr lang="en-GB"/>
          </a:p>
        </p:txBody>
      </p:sp>
    </p:spTree>
    <p:extLst>
      <p:ext uri="{BB962C8B-B14F-4D97-AF65-F5344CB8AC3E}">
        <p14:creationId xmlns:p14="http://schemas.microsoft.com/office/powerpoint/2010/main" val="2775269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0E1AF1E-D24C-4BA5-8E41-991FB2B95C45}" type="slidenum">
              <a:rPr lang="en-GB" smtClean="0"/>
              <a:t>20</a:t>
            </a:fld>
            <a:endParaRPr lang="en-GB"/>
          </a:p>
        </p:txBody>
      </p:sp>
    </p:spTree>
    <p:extLst>
      <p:ext uri="{BB962C8B-B14F-4D97-AF65-F5344CB8AC3E}">
        <p14:creationId xmlns:p14="http://schemas.microsoft.com/office/powerpoint/2010/main" val="3750185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Reason rotation is restricted to y axis is when the player looks up we don’t want the capsule to rotate too because that would look weird, would look like the capsule is floating.</a:t>
            </a:r>
          </a:p>
          <a:p>
            <a:endParaRPr lang="en-GB" dirty="0"/>
          </a:p>
          <a:p>
            <a:r>
              <a:rPr lang="en-GB" dirty="0"/>
              <a:t>So why not send the whole rotation and just ignore parts of it. We should avoid sending large amounts of data sending wasted data as this will increase latency.</a:t>
            </a:r>
          </a:p>
        </p:txBody>
      </p:sp>
      <p:sp>
        <p:nvSpPr>
          <p:cNvPr id="4" name="Slide Number Placeholder 3"/>
          <p:cNvSpPr>
            <a:spLocks noGrp="1"/>
          </p:cNvSpPr>
          <p:nvPr>
            <p:ph type="sldNum" sz="quarter" idx="5"/>
          </p:nvPr>
        </p:nvSpPr>
        <p:spPr/>
        <p:txBody>
          <a:bodyPr/>
          <a:lstStyle/>
          <a:p>
            <a:fld id="{50E1AF1E-D24C-4BA5-8E41-991FB2B95C45}" type="slidenum">
              <a:rPr lang="en-GB" smtClean="0"/>
              <a:t>46</a:t>
            </a:fld>
            <a:endParaRPr lang="en-GB"/>
          </a:p>
        </p:txBody>
      </p:sp>
    </p:spTree>
    <p:extLst>
      <p:ext uri="{BB962C8B-B14F-4D97-AF65-F5344CB8AC3E}">
        <p14:creationId xmlns:p14="http://schemas.microsoft.com/office/powerpoint/2010/main" val="2033371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you can see the two messages sent to the client</a:t>
            </a:r>
          </a:p>
          <a:p>
            <a:endParaRPr lang="en-GB" dirty="0"/>
          </a:p>
          <a:p>
            <a:r>
              <a:rPr lang="en-GB" dirty="0"/>
              <a:t>And you can see a bunch of messages received from the client</a:t>
            </a:r>
          </a:p>
        </p:txBody>
      </p:sp>
      <p:sp>
        <p:nvSpPr>
          <p:cNvPr id="4" name="Slide Number Placeholder 3"/>
          <p:cNvSpPr>
            <a:spLocks noGrp="1"/>
          </p:cNvSpPr>
          <p:nvPr>
            <p:ph type="sldNum" sz="quarter" idx="5"/>
          </p:nvPr>
        </p:nvSpPr>
        <p:spPr/>
        <p:txBody>
          <a:bodyPr/>
          <a:lstStyle/>
          <a:p>
            <a:fld id="{50E1AF1E-D24C-4BA5-8E41-991FB2B95C45}" type="slidenum">
              <a:rPr lang="en-GB" smtClean="0"/>
              <a:t>49</a:t>
            </a:fld>
            <a:endParaRPr lang="en-GB"/>
          </a:p>
        </p:txBody>
      </p:sp>
    </p:spTree>
    <p:extLst>
      <p:ext uri="{BB962C8B-B14F-4D97-AF65-F5344CB8AC3E}">
        <p14:creationId xmlns:p14="http://schemas.microsoft.com/office/powerpoint/2010/main" val="88829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0E1AF1E-D24C-4BA5-8E41-991FB2B95C45}" type="slidenum">
              <a:rPr lang="en-GB" smtClean="0"/>
              <a:t>53</a:t>
            </a:fld>
            <a:endParaRPr lang="en-GB"/>
          </a:p>
        </p:txBody>
      </p:sp>
    </p:spTree>
    <p:extLst>
      <p:ext uri="{BB962C8B-B14F-4D97-AF65-F5344CB8AC3E}">
        <p14:creationId xmlns:p14="http://schemas.microsoft.com/office/powerpoint/2010/main" val="98223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3AA68-68B4-9D2D-11E9-996476C57E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84F4967-5A23-7B1D-6D16-83BEB4C465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DB71183-CD23-0E0C-B094-BC60F3C450CC}"/>
              </a:ext>
            </a:extLst>
          </p:cNvPr>
          <p:cNvSpPr>
            <a:spLocks noGrp="1"/>
          </p:cNvSpPr>
          <p:nvPr>
            <p:ph type="dt" sz="half" idx="10"/>
          </p:nvPr>
        </p:nvSpPr>
        <p:spPr/>
        <p:txBody>
          <a:bodyPr/>
          <a:lstStyle/>
          <a:p>
            <a:fld id="{53476C62-C02E-4ECE-AE8C-36B47EAC8EF3}" type="datetimeFigureOut">
              <a:rPr lang="en-GB" smtClean="0"/>
              <a:t>02/12/2024</a:t>
            </a:fld>
            <a:endParaRPr lang="en-GB"/>
          </a:p>
        </p:txBody>
      </p:sp>
      <p:sp>
        <p:nvSpPr>
          <p:cNvPr id="5" name="Footer Placeholder 4">
            <a:extLst>
              <a:ext uri="{FF2B5EF4-FFF2-40B4-BE49-F238E27FC236}">
                <a16:creationId xmlns:a16="http://schemas.microsoft.com/office/drawing/2014/main" id="{1030D148-218F-AC18-68C1-ED85AFB924D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633683E-EF01-0443-C6CF-819B4718503A}"/>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60566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D4EC5-8603-23F6-FDA0-9570808E445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42A897E-B915-00B7-56D7-DE9074846B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0DFB45-5975-0170-614E-6A793E857BF9}"/>
              </a:ext>
            </a:extLst>
          </p:cNvPr>
          <p:cNvSpPr>
            <a:spLocks noGrp="1"/>
          </p:cNvSpPr>
          <p:nvPr>
            <p:ph type="dt" sz="half" idx="10"/>
          </p:nvPr>
        </p:nvSpPr>
        <p:spPr/>
        <p:txBody>
          <a:bodyPr/>
          <a:lstStyle/>
          <a:p>
            <a:fld id="{53476C62-C02E-4ECE-AE8C-36B47EAC8EF3}" type="datetimeFigureOut">
              <a:rPr lang="en-GB" smtClean="0"/>
              <a:t>02/12/2024</a:t>
            </a:fld>
            <a:endParaRPr lang="en-GB"/>
          </a:p>
        </p:txBody>
      </p:sp>
      <p:sp>
        <p:nvSpPr>
          <p:cNvPr id="5" name="Footer Placeholder 4">
            <a:extLst>
              <a:ext uri="{FF2B5EF4-FFF2-40B4-BE49-F238E27FC236}">
                <a16:creationId xmlns:a16="http://schemas.microsoft.com/office/drawing/2014/main" id="{1B2E55CF-1A6B-88EF-E0A5-F8EF09B57D1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CEDF8FC-BF59-895E-0501-642EB59B1F88}"/>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996529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E272F5-70E8-8E96-FB28-4AECC83AE2D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96D01C5-6FD0-DB6F-11C3-B1A40A97F5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6A91CF5-94D8-D3CD-8FCE-1A05D4BDC680}"/>
              </a:ext>
            </a:extLst>
          </p:cNvPr>
          <p:cNvSpPr>
            <a:spLocks noGrp="1"/>
          </p:cNvSpPr>
          <p:nvPr>
            <p:ph type="dt" sz="half" idx="10"/>
          </p:nvPr>
        </p:nvSpPr>
        <p:spPr/>
        <p:txBody>
          <a:bodyPr/>
          <a:lstStyle/>
          <a:p>
            <a:fld id="{53476C62-C02E-4ECE-AE8C-36B47EAC8EF3}" type="datetimeFigureOut">
              <a:rPr lang="en-GB" smtClean="0"/>
              <a:t>02/12/2024</a:t>
            </a:fld>
            <a:endParaRPr lang="en-GB"/>
          </a:p>
        </p:txBody>
      </p:sp>
      <p:sp>
        <p:nvSpPr>
          <p:cNvPr id="5" name="Footer Placeholder 4">
            <a:extLst>
              <a:ext uri="{FF2B5EF4-FFF2-40B4-BE49-F238E27FC236}">
                <a16:creationId xmlns:a16="http://schemas.microsoft.com/office/drawing/2014/main" id="{59086632-FF42-6288-C468-5D59032C9B7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7CBA747-66A5-FF42-D9C6-F33F2A2874E3}"/>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2940458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A5017-B63D-E55B-397C-3D78F0D3F34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7A12FEE-3E0E-186E-827B-2987AF2925F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728C88C-34FB-8205-FE77-3DA8CCDB9C77}"/>
              </a:ext>
            </a:extLst>
          </p:cNvPr>
          <p:cNvSpPr>
            <a:spLocks noGrp="1"/>
          </p:cNvSpPr>
          <p:nvPr>
            <p:ph type="dt" sz="half" idx="10"/>
          </p:nvPr>
        </p:nvSpPr>
        <p:spPr/>
        <p:txBody>
          <a:bodyPr/>
          <a:lstStyle/>
          <a:p>
            <a:fld id="{53476C62-C02E-4ECE-AE8C-36B47EAC8EF3}" type="datetimeFigureOut">
              <a:rPr lang="en-GB" smtClean="0"/>
              <a:t>02/12/2024</a:t>
            </a:fld>
            <a:endParaRPr lang="en-GB"/>
          </a:p>
        </p:txBody>
      </p:sp>
      <p:sp>
        <p:nvSpPr>
          <p:cNvPr id="5" name="Footer Placeholder 4">
            <a:extLst>
              <a:ext uri="{FF2B5EF4-FFF2-40B4-BE49-F238E27FC236}">
                <a16:creationId xmlns:a16="http://schemas.microsoft.com/office/drawing/2014/main" id="{9E99724F-798E-FB71-55C3-2259844EBBA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5BE331-90F7-9771-12D3-4F52C23BD1BD}"/>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15494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717EA-6487-2178-EE3D-8B03C69759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C9582B4-11C3-CC6B-299F-68F15C329E7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059167-C0C8-2D52-A82E-72D7C22FE483}"/>
              </a:ext>
            </a:extLst>
          </p:cNvPr>
          <p:cNvSpPr>
            <a:spLocks noGrp="1"/>
          </p:cNvSpPr>
          <p:nvPr>
            <p:ph type="dt" sz="half" idx="10"/>
          </p:nvPr>
        </p:nvSpPr>
        <p:spPr/>
        <p:txBody>
          <a:bodyPr/>
          <a:lstStyle/>
          <a:p>
            <a:fld id="{53476C62-C02E-4ECE-AE8C-36B47EAC8EF3}" type="datetimeFigureOut">
              <a:rPr lang="en-GB" smtClean="0"/>
              <a:t>02/12/2024</a:t>
            </a:fld>
            <a:endParaRPr lang="en-GB"/>
          </a:p>
        </p:txBody>
      </p:sp>
      <p:sp>
        <p:nvSpPr>
          <p:cNvPr id="5" name="Footer Placeholder 4">
            <a:extLst>
              <a:ext uri="{FF2B5EF4-FFF2-40B4-BE49-F238E27FC236}">
                <a16:creationId xmlns:a16="http://schemas.microsoft.com/office/drawing/2014/main" id="{5D7EEF12-DFA0-92E1-6419-FE96628FA24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4CA-B08A-B6EC-74EA-44DDDAAFB327}"/>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252925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A0D00-FC45-5035-D738-C7AB6A2648B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CBA2323-1348-49FE-5311-6A9908740E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0EEAC30-E067-3E30-E890-78FB9264AF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449D564-47FA-9655-FB1E-CED0E20A0F2F}"/>
              </a:ext>
            </a:extLst>
          </p:cNvPr>
          <p:cNvSpPr>
            <a:spLocks noGrp="1"/>
          </p:cNvSpPr>
          <p:nvPr>
            <p:ph type="dt" sz="half" idx="10"/>
          </p:nvPr>
        </p:nvSpPr>
        <p:spPr/>
        <p:txBody>
          <a:bodyPr/>
          <a:lstStyle/>
          <a:p>
            <a:fld id="{53476C62-C02E-4ECE-AE8C-36B47EAC8EF3}" type="datetimeFigureOut">
              <a:rPr lang="en-GB" smtClean="0"/>
              <a:t>02/12/2024</a:t>
            </a:fld>
            <a:endParaRPr lang="en-GB"/>
          </a:p>
        </p:txBody>
      </p:sp>
      <p:sp>
        <p:nvSpPr>
          <p:cNvPr id="6" name="Footer Placeholder 5">
            <a:extLst>
              <a:ext uri="{FF2B5EF4-FFF2-40B4-BE49-F238E27FC236}">
                <a16:creationId xmlns:a16="http://schemas.microsoft.com/office/drawing/2014/main" id="{8C7AD05A-B863-2A18-396A-F2D10221A3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34D8E1E-8D26-451A-99A6-2AB3D0BE4080}"/>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1075098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B35F2-B564-A4A7-D073-50EB8B83D4F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8CDBF32-6AEA-2EBD-8740-43C68C455D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07736D-271B-597C-41AF-1712E964B4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3275850-FB8F-7669-1A88-FA626E342E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D4AB75-F966-BE76-207A-D851F4ED5B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E7ABA23-D72B-DA61-48F8-3A78560A50D0}"/>
              </a:ext>
            </a:extLst>
          </p:cNvPr>
          <p:cNvSpPr>
            <a:spLocks noGrp="1"/>
          </p:cNvSpPr>
          <p:nvPr>
            <p:ph type="dt" sz="half" idx="10"/>
          </p:nvPr>
        </p:nvSpPr>
        <p:spPr/>
        <p:txBody>
          <a:bodyPr/>
          <a:lstStyle/>
          <a:p>
            <a:fld id="{53476C62-C02E-4ECE-AE8C-36B47EAC8EF3}" type="datetimeFigureOut">
              <a:rPr lang="en-GB" smtClean="0"/>
              <a:t>02/12/2024</a:t>
            </a:fld>
            <a:endParaRPr lang="en-GB"/>
          </a:p>
        </p:txBody>
      </p:sp>
      <p:sp>
        <p:nvSpPr>
          <p:cNvPr id="8" name="Footer Placeholder 7">
            <a:extLst>
              <a:ext uri="{FF2B5EF4-FFF2-40B4-BE49-F238E27FC236}">
                <a16:creationId xmlns:a16="http://schemas.microsoft.com/office/drawing/2014/main" id="{3F6EC06C-A8FF-2D07-AC3C-A4F5C48BFA5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A7EE9E1-0D4A-A4D1-8864-B89F4C4943F2}"/>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3158356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8EDEB-69E5-F72F-F534-A8E87B85857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D862AB1-0E83-BCBF-ABE4-3E1C56F74C70}"/>
              </a:ext>
            </a:extLst>
          </p:cNvPr>
          <p:cNvSpPr>
            <a:spLocks noGrp="1"/>
          </p:cNvSpPr>
          <p:nvPr>
            <p:ph type="dt" sz="half" idx="10"/>
          </p:nvPr>
        </p:nvSpPr>
        <p:spPr/>
        <p:txBody>
          <a:bodyPr/>
          <a:lstStyle/>
          <a:p>
            <a:fld id="{53476C62-C02E-4ECE-AE8C-36B47EAC8EF3}" type="datetimeFigureOut">
              <a:rPr lang="en-GB" smtClean="0"/>
              <a:t>02/12/2024</a:t>
            </a:fld>
            <a:endParaRPr lang="en-GB"/>
          </a:p>
        </p:txBody>
      </p:sp>
      <p:sp>
        <p:nvSpPr>
          <p:cNvPr id="4" name="Footer Placeholder 3">
            <a:extLst>
              <a:ext uri="{FF2B5EF4-FFF2-40B4-BE49-F238E27FC236}">
                <a16:creationId xmlns:a16="http://schemas.microsoft.com/office/drawing/2014/main" id="{D3E30E25-2679-DF63-6ABC-C8DB1BC112B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432A5E1-4AD3-F696-C95D-8A278CCFF1F0}"/>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850080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75E214-7B53-0A09-90BB-0AD151D03496}"/>
              </a:ext>
            </a:extLst>
          </p:cNvPr>
          <p:cNvSpPr>
            <a:spLocks noGrp="1"/>
          </p:cNvSpPr>
          <p:nvPr>
            <p:ph type="dt" sz="half" idx="10"/>
          </p:nvPr>
        </p:nvSpPr>
        <p:spPr/>
        <p:txBody>
          <a:bodyPr/>
          <a:lstStyle/>
          <a:p>
            <a:fld id="{53476C62-C02E-4ECE-AE8C-36B47EAC8EF3}" type="datetimeFigureOut">
              <a:rPr lang="en-GB" smtClean="0"/>
              <a:t>02/12/2024</a:t>
            </a:fld>
            <a:endParaRPr lang="en-GB"/>
          </a:p>
        </p:txBody>
      </p:sp>
      <p:sp>
        <p:nvSpPr>
          <p:cNvPr id="3" name="Footer Placeholder 2">
            <a:extLst>
              <a:ext uri="{FF2B5EF4-FFF2-40B4-BE49-F238E27FC236}">
                <a16:creationId xmlns:a16="http://schemas.microsoft.com/office/drawing/2014/main" id="{D2AE1384-96C3-549B-B20D-15337012FF5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DFB94CB-9985-686E-AA9F-F42EB718BB12}"/>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193827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453DB-85BE-9A80-0488-3C2C32ADBB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00D429D-2CF8-B264-6DA7-E5B7F808D8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72EEA58-5164-C6C4-4F8F-6E81F17A50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06EFC9-4BAB-D6AA-768D-D87ABAD937BE}"/>
              </a:ext>
            </a:extLst>
          </p:cNvPr>
          <p:cNvSpPr>
            <a:spLocks noGrp="1"/>
          </p:cNvSpPr>
          <p:nvPr>
            <p:ph type="dt" sz="half" idx="10"/>
          </p:nvPr>
        </p:nvSpPr>
        <p:spPr/>
        <p:txBody>
          <a:bodyPr/>
          <a:lstStyle/>
          <a:p>
            <a:fld id="{53476C62-C02E-4ECE-AE8C-36B47EAC8EF3}" type="datetimeFigureOut">
              <a:rPr lang="en-GB" smtClean="0"/>
              <a:t>02/12/2024</a:t>
            </a:fld>
            <a:endParaRPr lang="en-GB"/>
          </a:p>
        </p:txBody>
      </p:sp>
      <p:sp>
        <p:nvSpPr>
          <p:cNvPr id="6" name="Footer Placeholder 5">
            <a:extLst>
              <a:ext uri="{FF2B5EF4-FFF2-40B4-BE49-F238E27FC236}">
                <a16:creationId xmlns:a16="http://schemas.microsoft.com/office/drawing/2014/main" id="{6B952188-856B-1E7D-B00D-BE522225B57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DEC71E8-325A-B07E-0175-45F9BA3104DF}"/>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573080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B6318-F0A1-C962-E4B7-67789A992D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1ED3EAF-19BA-42A8-4884-0D4E5BF531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50A9D24-078F-8871-7565-298C0CC6BF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439D34-B594-27FF-D97E-4ACDD0733533}"/>
              </a:ext>
            </a:extLst>
          </p:cNvPr>
          <p:cNvSpPr>
            <a:spLocks noGrp="1"/>
          </p:cNvSpPr>
          <p:nvPr>
            <p:ph type="dt" sz="half" idx="10"/>
          </p:nvPr>
        </p:nvSpPr>
        <p:spPr/>
        <p:txBody>
          <a:bodyPr/>
          <a:lstStyle/>
          <a:p>
            <a:fld id="{53476C62-C02E-4ECE-AE8C-36B47EAC8EF3}" type="datetimeFigureOut">
              <a:rPr lang="en-GB" smtClean="0"/>
              <a:t>02/12/2024</a:t>
            </a:fld>
            <a:endParaRPr lang="en-GB"/>
          </a:p>
        </p:txBody>
      </p:sp>
      <p:sp>
        <p:nvSpPr>
          <p:cNvPr id="6" name="Footer Placeholder 5">
            <a:extLst>
              <a:ext uri="{FF2B5EF4-FFF2-40B4-BE49-F238E27FC236}">
                <a16:creationId xmlns:a16="http://schemas.microsoft.com/office/drawing/2014/main" id="{840FD73B-70F2-719D-3349-9728FE14150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5948F41-8FC9-791F-1988-9B5BAA56EA51}"/>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1392627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3E3CD9-05E9-D1AF-BA4B-E7B9DA8393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3554F0E-0096-36EC-FED9-82ED0CE97D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1B83984-F0D1-9559-C504-A624E5B309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3476C62-C02E-4ECE-AE8C-36B47EAC8EF3}" type="datetimeFigureOut">
              <a:rPr lang="en-GB" smtClean="0"/>
              <a:t>02/12/2024</a:t>
            </a:fld>
            <a:endParaRPr lang="en-GB"/>
          </a:p>
        </p:txBody>
      </p:sp>
      <p:sp>
        <p:nvSpPr>
          <p:cNvPr id="5" name="Footer Placeholder 4">
            <a:extLst>
              <a:ext uri="{FF2B5EF4-FFF2-40B4-BE49-F238E27FC236}">
                <a16:creationId xmlns:a16="http://schemas.microsoft.com/office/drawing/2014/main" id="{D7560630-C391-3B45-F45C-FCA301A2D1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24EF94A9-6E0D-0D97-D6B0-E39B06AF90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7C5DC65-D828-42B1-8F56-0D8594B6E222}" type="slidenum">
              <a:rPr lang="en-GB" smtClean="0"/>
              <a:t>‹#›</a:t>
            </a:fld>
            <a:endParaRPr lang="en-GB"/>
          </a:p>
        </p:txBody>
      </p:sp>
    </p:spTree>
    <p:extLst>
      <p:ext uri="{BB962C8B-B14F-4D97-AF65-F5344CB8AC3E}">
        <p14:creationId xmlns:p14="http://schemas.microsoft.com/office/powerpoint/2010/main" val="26917838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24.png"/><Relationship Id="rId4" Type="http://schemas.openxmlformats.org/officeDocument/2006/relationships/customXml" Target="../ink/ink1.xml"/></Relationships>
</file>

<file path=ppt/slides/_rels/slide27.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customXml" Target="../ink/ink3.xml"/><Relationship Id="rId7"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customXml" Target="../ink/ink4.xml"/><Relationship Id="rId4" Type="http://schemas.openxmlformats.org/officeDocument/2006/relationships/image" Target="../media/image27.png"/><Relationship Id="rId9"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customXml" Target="../ink/ink7.xml"/><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9.png"/></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6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6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adgets on a desk">
            <a:extLst>
              <a:ext uri="{FF2B5EF4-FFF2-40B4-BE49-F238E27FC236}">
                <a16:creationId xmlns:a16="http://schemas.microsoft.com/office/drawing/2014/main" id="{46A68798-2973-9766-410B-A617DD3A7854}"/>
              </a:ext>
            </a:extLst>
          </p:cNvPr>
          <p:cNvPicPr>
            <a:picLocks noChangeAspect="1"/>
          </p:cNvPicPr>
          <p:nvPr/>
        </p:nvPicPr>
        <p:blipFill>
          <a:blip r:embed="rId2"/>
          <a:srcRect t="8178" b="16822"/>
          <a:stretch/>
        </p:blipFill>
        <p:spPr>
          <a:xfrm>
            <a:off x="20" y="10"/>
            <a:ext cx="12191980" cy="6857990"/>
          </a:xfrm>
          <a:prstGeom prst="rect">
            <a:avLst/>
          </a:prstGeom>
        </p:spPr>
      </p:pic>
      <p:sp useBgFill="1">
        <p:nvSpPr>
          <p:cNvPr id="9" name="Rectangle 8">
            <a:extLst>
              <a:ext uri="{FF2B5EF4-FFF2-40B4-BE49-F238E27FC236}">
                <a16:creationId xmlns:a16="http://schemas.microsoft.com/office/drawing/2014/main" id="{8870DEF6-46A2-D4F8-8BE6-91165D93E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3934" y="1860919"/>
            <a:ext cx="4975280" cy="3108645"/>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223F26-8DEA-AD50-9DB5-40E67C67BFB3}"/>
              </a:ext>
            </a:extLst>
          </p:cNvPr>
          <p:cNvSpPr>
            <a:spLocks noGrp="1"/>
          </p:cNvSpPr>
          <p:nvPr>
            <p:ph type="ctrTitle"/>
          </p:nvPr>
        </p:nvSpPr>
        <p:spPr>
          <a:xfrm>
            <a:off x="2090528" y="2299176"/>
            <a:ext cx="4131368" cy="1571164"/>
          </a:xfrm>
        </p:spPr>
        <p:txBody>
          <a:bodyPr anchor="t">
            <a:normAutofit/>
          </a:bodyPr>
          <a:lstStyle/>
          <a:p>
            <a:pPr algn="l"/>
            <a:r>
              <a:rPr lang="en-GB" sz="3600"/>
              <a:t>Multiplayer web games</a:t>
            </a:r>
          </a:p>
        </p:txBody>
      </p:sp>
      <p:sp>
        <p:nvSpPr>
          <p:cNvPr id="3" name="Subtitle 2">
            <a:extLst>
              <a:ext uri="{FF2B5EF4-FFF2-40B4-BE49-F238E27FC236}">
                <a16:creationId xmlns:a16="http://schemas.microsoft.com/office/drawing/2014/main" id="{8746CD6E-3CFA-E577-07A9-FCB01C9546F5}"/>
              </a:ext>
            </a:extLst>
          </p:cNvPr>
          <p:cNvSpPr>
            <a:spLocks noGrp="1"/>
          </p:cNvSpPr>
          <p:nvPr>
            <p:ph type="subTitle" idx="1"/>
          </p:nvPr>
        </p:nvSpPr>
        <p:spPr>
          <a:xfrm>
            <a:off x="2090529" y="4199213"/>
            <a:ext cx="4191938" cy="598548"/>
          </a:xfrm>
        </p:spPr>
        <p:txBody>
          <a:bodyPr anchor="ctr">
            <a:normAutofit/>
          </a:bodyPr>
          <a:lstStyle/>
          <a:p>
            <a:pPr algn="l"/>
            <a:r>
              <a:rPr lang="en-GB" sz="1500"/>
              <a:t>A Guide on how to use socket io in conjunction with three js to create a multiplayer game.</a:t>
            </a:r>
          </a:p>
        </p:txBody>
      </p:sp>
      <p:cxnSp>
        <p:nvCxnSpPr>
          <p:cNvPr id="11" name="Straight Connector 10">
            <a:extLst>
              <a:ext uri="{FF2B5EF4-FFF2-40B4-BE49-F238E27FC236}">
                <a16:creationId xmlns:a16="http://schemas.microsoft.com/office/drawing/2014/main" id="{522632D6-DED9-FDEC-FD9F-09FF0A4544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3170" y="403477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119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1E84F-7CC4-8728-FAD1-26926A38A8C6}"/>
              </a:ext>
            </a:extLst>
          </p:cNvPr>
          <p:cNvSpPr>
            <a:spLocks noGrp="1"/>
          </p:cNvSpPr>
          <p:nvPr>
            <p:ph type="title"/>
          </p:nvPr>
        </p:nvSpPr>
        <p:spPr/>
        <p:txBody>
          <a:bodyPr/>
          <a:lstStyle/>
          <a:p>
            <a:endParaRPr lang="en-GB"/>
          </a:p>
        </p:txBody>
      </p:sp>
      <p:pic>
        <p:nvPicPr>
          <p:cNvPr id="5" name="Content Placeholder 4" descr="A screen shot of a computer program&#10;&#10;Description automatically generated">
            <a:extLst>
              <a:ext uri="{FF2B5EF4-FFF2-40B4-BE49-F238E27FC236}">
                <a16:creationId xmlns:a16="http://schemas.microsoft.com/office/drawing/2014/main" id="{41EE6E30-872D-B16F-DE10-8C676903F1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29354" y="440501"/>
            <a:ext cx="5320193" cy="6296088"/>
          </a:xfrm>
        </p:spPr>
      </p:pic>
      <p:sp>
        <p:nvSpPr>
          <p:cNvPr id="6" name="TextBox 5">
            <a:extLst>
              <a:ext uri="{FF2B5EF4-FFF2-40B4-BE49-F238E27FC236}">
                <a16:creationId xmlns:a16="http://schemas.microsoft.com/office/drawing/2014/main" id="{4B7DEB0D-107D-528D-9066-BB1EE111C8A8}"/>
              </a:ext>
            </a:extLst>
          </p:cNvPr>
          <p:cNvSpPr txBox="1"/>
          <p:nvPr/>
        </p:nvSpPr>
        <p:spPr>
          <a:xfrm>
            <a:off x="105508" y="1766064"/>
            <a:ext cx="2989384" cy="646331"/>
          </a:xfrm>
          <a:prstGeom prst="rect">
            <a:avLst/>
          </a:prstGeom>
          <a:noFill/>
        </p:spPr>
        <p:txBody>
          <a:bodyPr wrap="square" rtlCol="0">
            <a:spAutoFit/>
          </a:bodyPr>
          <a:lstStyle/>
          <a:p>
            <a:r>
              <a:rPr lang="en-GB" dirty="0"/>
              <a:t>Flexibility in what we send when we send messages</a:t>
            </a:r>
          </a:p>
        </p:txBody>
      </p:sp>
    </p:spTree>
    <p:extLst>
      <p:ext uri="{BB962C8B-B14F-4D97-AF65-F5344CB8AC3E}">
        <p14:creationId xmlns:p14="http://schemas.microsoft.com/office/powerpoint/2010/main" val="3577038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65AC9-01A5-67AE-F975-4E2A963E09FE}"/>
              </a:ext>
            </a:extLst>
          </p:cNvPr>
          <p:cNvSpPr>
            <a:spLocks noGrp="1"/>
          </p:cNvSpPr>
          <p:nvPr>
            <p:ph type="title"/>
          </p:nvPr>
        </p:nvSpPr>
        <p:spPr/>
        <p:txBody>
          <a:bodyPr/>
          <a:lstStyle/>
          <a:p>
            <a:r>
              <a:rPr lang="en-GB" dirty="0"/>
              <a:t>That’s it!</a:t>
            </a:r>
          </a:p>
        </p:txBody>
      </p:sp>
      <p:sp>
        <p:nvSpPr>
          <p:cNvPr id="3" name="Content Placeholder 2">
            <a:extLst>
              <a:ext uri="{FF2B5EF4-FFF2-40B4-BE49-F238E27FC236}">
                <a16:creationId xmlns:a16="http://schemas.microsoft.com/office/drawing/2014/main" id="{24B706DF-5DE6-BEED-B8D6-EA1D2D687CC9}"/>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503893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FCA2118-59A2-4310-A4B2-F2CBA821E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40492"/>
            <a:ext cx="12192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4229D8-919A-09EE-7DDD-19DADA3C77BE}"/>
              </a:ext>
            </a:extLst>
          </p:cNvPr>
          <p:cNvSpPr>
            <a:spLocks noGrp="1"/>
          </p:cNvSpPr>
          <p:nvPr>
            <p:ph type="title"/>
          </p:nvPr>
        </p:nvSpPr>
        <p:spPr>
          <a:xfrm>
            <a:off x="1255060" y="5279511"/>
            <a:ext cx="9681882" cy="739880"/>
          </a:xfrm>
        </p:spPr>
        <p:txBody>
          <a:bodyPr vert="horz" lIns="91440" tIns="45720" rIns="91440" bIns="45720" rtlCol="0" anchor="b">
            <a:normAutofit/>
          </a:bodyPr>
          <a:lstStyle/>
          <a:p>
            <a:pPr algn="ctr"/>
            <a:r>
              <a:rPr lang="en-US" sz="3600" kern="1200">
                <a:solidFill>
                  <a:schemeClr val="tx1">
                    <a:lumMod val="85000"/>
                    <a:lumOff val="15000"/>
                  </a:schemeClr>
                </a:solidFill>
                <a:latin typeface="+mj-lt"/>
                <a:ea typeface="+mj-ea"/>
                <a:cs typeface="+mj-cs"/>
              </a:rPr>
              <a:t>All Together</a:t>
            </a:r>
          </a:p>
        </p:txBody>
      </p:sp>
      <p:pic>
        <p:nvPicPr>
          <p:cNvPr id="5" name="Content Placeholder 4" descr="A screenshot of a computer program&#10;&#10;Description automatically generated">
            <a:extLst>
              <a:ext uri="{FF2B5EF4-FFF2-40B4-BE49-F238E27FC236}">
                <a16:creationId xmlns:a16="http://schemas.microsoft.com/office/drawing/2014/main" id="{A3D18305-61C7-2CD2-A3E0-116BE3C2FC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83458" y="579473"/>
            <a:ext cx="6425083" cy="4224493"/>
          </a:xfrm>
          <a:prstGeom prst="rect">
            <a:avLst/>
          </a:prstGeom>
        </p:spPr>
      </p:pic>
    </p:spTree>
    <p:extLst>
      <p:ext uri="{BB962C8B-B14F-4D97-AF65-F5344CB8AC3E}">
        <p14:creationId xmlns:p14="http://schemas.microsoft.com/office/powerpoint/2010/main" val="1923285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637CB-1BB5-1BF3-BB54-D48CCCE2689B}"/>
              </a:ext>
            </a:extLst>
          </p:cNvPr>
          <p:cNvSpPr>
            <a:spLocks noGrp="1"/>
          </p:cNvSpPr>
          <p:nvPr>
            <p:ph type="title"/>
          </p:nvPr>
        </p:nvSpPr>
        <p:spPr>
          <a:xfrm>
            <a:off x="838200" y="365125"/>
            <a:ext cx="10515600" cy="1325563"/>
          </a:xfrm>
        </p:spPr>
        <p:txBody>
          <a:bodyPr>
            <a:normAutofit/>
          </a:bodyPr>
          <a:lstStyle/>
          <a:p>
            <a:r>
              <a:rPr lang="en-GB" sz="5000"/>
              <a:t>Quick recommendation before we start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E2EE692-E268-A401-D457-C59824E93CFB}"/>
              </a:ext>
            </a:extLst>
          </p:cNvPr>
          <p:cNvSpPr>
            <a:spLocks noGrp="1"/>
          </p:cNvSpPr>
          <p:nvPr>
            <p:ph idx="1"/>
          </p:nvPr>
        </p:nvSpPr>
        <p:spPr>
          <a:xfrm>
            <a:off x="838200" y="1929384"/>
            <a:ext cx="10515600" cy="4251960"/>
          </a:xfrm>
        </p:spPr>
        <p:txBody>
          <a:bodyPr>
            <a:normAutofit/>
          </a:bodyPr>
          <a:lstStyle/>
          <a:p>
            <a:r>
              <a:rPr lang="en-GB" sz="2200"/>
              <a:t>I used Jetbrains Rider as my ide for this </a:t>
            </a:r>
          </a:p>
          <a:p>
            <a:endParaRPr lang="en-GB" sz="2200"/>
          </a:p>
          <a:p>
            <a:r>
              <a:rPr lang="en-GB" sz="2200"/>
              <a:t>And it was leagues above any other ide’s that ive used so far.</a:t>
            </a:r>
          </a:p>
          <a:p>
            <a:endParaRPr lang="en-GB" sz="2200"/>
          </a:p>
          <a:p>
            <a:r>
              <a:rPr lang="en-GB" sz="2200"/>
              <a:t>It actually has IntelliSense you can be confident in and also has IntelliSense for all the THREEjs symbols which was very useful.</a:t>
            </a:r>
          </a:p>
          <a:p>
            <a:endParaRPr lang="en-GB" sz="2200"/>
          </a:p>
          <a:p>
            <a:r>
              <a:rPr lang="en-GB" sz="2200"/>
              <a:t>Its recently became free via a community licence but is also available to students </a:t>
            </a:r>
          </a:p>
          <a:p>
            <a:endParaRPr lang="en-GB" sz="2200"/>
          </a:p>
          <a:p>
            <a:r>
              <a:rPr lang="en-GB" sz="2200"/>
              <a:t>So yeah… get rider its great!</a:t>
            </a:r>
          </a:p>
        </p:txBody>
      </p:sp>
    </p:spTree>
    <p:extLst>
      <p:ext uri="{BB962C8B-B14F-4D97-AF65-F5344CB8AC3E}">
        <p14:creationId xmlns:p14="http://schemas.microsoft.com/office/powerpoint/2010/main" val="2079870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413F06-589E-58CB-DA4E-FEFD46FAB364}"/>
              </a:ext>
            </a:extLst>
          </p:cNvPr>
          <p:cNvSpPr>
            <a:spLocks noGrp="1"/>
          </p:cNvSpPr>
          <p:nvPr>
            <p:ph type="title"/>
          </p:nvPr>
        </p:nvSpPr>
        <p:spPr>
          <a:xfrm>
            <a:off x="838200" y="365125"/>
            <a:ext cx="10515600" cy="1325563"/>
          </a:xfrm>
        </p:spPr>
        <p:txBody>
          <a:bodyPr>
            <a:normAutofit/>
          </a:bodyPr>
          <a:lstStyle/>
          <a:p>
            <a:r>
              <a:rPr lang="en-GB" sz="5400"/>
              <a:t>Demo Scene</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85D3602-AA5B-65AF-3266-AD3C43373C11}"/>
              </a:ext>
            </a:extLst>
          </p:cNvPr>
          <p:cNvSpPr>
            <a:spLocks noGrp="1"/>
          </p:cNvSpPr>
          <p:nvPr>
            <p:ph idx="1"/>
          </p:nvPr>
        </p:nvSpPr>
        <p:spPr>
          <a:xfrm>
            <a:off x="838200" y="1929384"/>
            <a:ext cx="10515600" cy="4251960"/>
          </a:xfrm>
        </p:spPr>
        <p:txBody>
          <a:bodyPr>
            <a:normAutofit/>
          </a:bodyPr>
          <a:lstStyle/>
          <a:p>
            <a:endParaRPr lang="en-GB" sz="2200"/>
          </a:p>
        </p:txBody>
      </p:sp>
    </p:spTree>
    <p:extLst>
      <p:ext uri="{BB962C8B-B14F-4D97-AF65-F5344CB8AC3E}">
        <p14:creationId xmlns:p14="http://schemas.microsoft.com/office/powerpoint/2010/main" val="3888701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DA13332-7F4B-48A4-3AF4-4DC747EBAE06}"/>
              </a:ext>
            </a:extLst>
          </p:cNvPr>
          <p:cNvSpPr>
            <a:spLocks noGrp="1"/>
          </p:cNvSpPr>
          <p:nvPr>
            <p:ph type="title"/>
          </p:nvPr>
        </p:nvSpPr>
        <p:spPr>
          <a:xfrm>
            <a:off x="1137034" y="609597"/>
            <a:ext cx="9392421" cy="1330841"/>
          </a:xfrm>
        </p:spPr>
        <p:txBody>
          <a:bodyPr>
            <a:normAutofit/>
          </a:bodyPr>
          <a:lstStyle/>
          <a:p>
            <a:r>
              <a:rPr lang="en-GB" dirty="0"/>
              <a:t>How it's made part 1 setting up the scene</a:t>
            </a:r>
          </a:p>
        </p:txBody>
      </p:sp>
      <p:sp>
        <p:nvSpPr>
          <p:cNvPr id="3" name="Content Placeholder 2">
            <a:extLst>
              <a:ext uri="{FF2B5EF4-FFF2-40B4-BE49-F238E27FC236}">
                <a16:creationId xmlns:a16="http://schemas.microsoft.com/office/drawing/2014/main" id="{C1139FF7-8747-7421-0EF4-81F246B8402D}"/>
              </a:ext>
            </a:extLst>
          </p:cNvPr>
          <p:cNvSpPr>
            <a:spLocks noGrp="1"/>
          </p:cNvSpPr>
          <p:nvPr>
            <p:ph idx="1"/>
          </p:nvPr>
        </p:nvSpPr>
        <p:spPr>
          <a:xfrm>
            <a:off x="1137034" y="2198362"/>
            <a:ext cx="4958966" cy="3917773"/>
          </a:xfrm>
        </p:spPr>
        <p:txBody>
          <a:bodyPr>
            <a:normAutofit/>
          </a:bodyPr>
          <a:lstStyle/>
          <a:p>
            <a:r>
              <a:rPr lang="en-GB" sz="2000" dirty="0"/>
              <a:t>In this step we will just get the three </a:t>
            </a:r>
            <a:r>
              <a:rPr lang="en-GB" sz="2000" dirty="0" err="1"/>
              <a:t>js</a:t>
            </a:r>
            <a:r>
              <a:rPr lang="en-GB" sz="2000" dirty="0"/>
              <a:t> hello world up and running and served from express.</a:t>
            </a:r>
          </a:p>
          <a:p>
            <a:endParaRPr lang="en-GB" sz="2000" dirty="0"/>
          </a:p>
          <a:p>
            <a:r>
              <a:rPr lang="en-GB" sz="2000" dirty="0"/>
              <a:t>So well make an index html file with a link to a </a:t>
            </a:r>
            <a:r>
              <a:rPr lang="en-GB" sz="2000" dirty="0" err="1"/>
              <a:t>css</a:t>
            </a:r>
            <a:r>
              <a:rPr lang="en-GB" sz="2000" dirty="0"/>
              <a:t> file, </a:t>
            </a:r>
            <a:r>
              <a:rPr lang="en-GB" sz="2000" dirty="0" err="1"/>
              <a:t>javascript</a:t>
            </a:r>
            <a:r>
              <a:rPr lang="en-GB" sz="2000" dirty="0"/>
              <a:t> file and an import map to import all our three </a:t>
            </a:r>
            <a:r>
              <a:rPr lang="en-GB" sz="2000" dirty="0" err="1"/>
              <a:t>js</a:t>
            </a:r>
            <a:r>
              <a:rPr lang="en-GB" sz="2000" dirty="0"/>
              <a:t> dependencies</a:t>
            </a:r>
          </a:p>
          <a:p>
            <a:endParaRPr lang="en-GB" sz="2000" dirty="0"/>
          </a:p>
          <a:p>
            <a:r>
              <a:rPr lang="en-GB" sz="2000" dirty="0"/>
              <a:t>Very simple stuff we've seen before</a:t>
            </a:r>
          </a:p>
          <a:p>
            <a:endParaRPr lang="en-GB" sz="2000" dirty="0"/>
          </a:p>
          <a:p>
            <a:endParaRPr lang="en-GB" sz="2000" dirty="0"/>
          </a:p>
        </p:txBody>
      </p:sp>
      <p:pic>
        <p:nvPicPr>
          <p:cNvPr id="5" name="Picture 4">
            <a:extLst>
              <a:ext uri="{FF2B5EF4-FFF2-40B4-BE49-F238E27FC236}">
                <a16:creationId xmlns:a16="http://schemas.microsoft.com/office/drawing/2014/main" id="{BA89529F-22CA-6805-A788-334E6A0B14C4}"/>
              </a:ext>
            </a:extLst>
          </p:cNvPr>
          <p:cNvPicPr>
            <a:picLocks noChangeAspect="1"/>
          </p:cNvPicPr>
          <p:nvPr/>
        </p:nvPicPr>
        <p:blipFill>
          <a:blip r:embed="rId2"/>
          <a:stretch>
            <a:fillRect/>
          </a:stretch>
        </p:blipFill>
        <p:spPr>
          <a:xfrm>
            <a:off x="6719367" y="2249225"/>
            <a:ext cx="4788505" cy="3627292"/>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90972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8F0AA5A-CEDA-407F-98BC-FD501E15C3A0}"/>
              </a:ext>
            </a:extLst>
          </p:cNvPr>
          <p:cNvSpPr>
            <a:spLocks noGrp="1"/>
          </p:cNvSpPr>
          <p:nvPr>
            <p:ph type="title"/>
          </p:nvPr>
        </p:nvSpPr>
        <p:spPr>
          <a:xfrm>
            <a:off x="1137034" y="609597"/>
            <a:ext cx="9392421" cy="1330841"/>
          </a:xfrm>
        </p:spPr>
        <p:txBody>
          <a:bodyPr>
            <a:normAutofit/>
          </a:bodyPr>
          <a:lstStyle/>
          <a:p>
            <a:r>
              <a:rPr lang="en-GB" dirty="0"/>
              <a:t>How it's made part 1 setting up the scene</a:t>
            </a:r>
          </a:p>
        </p:txBody>
      </p:sp>
      <p:sp>
        <p:nvSpPr>
          <p:cNvPr id="3" name="Content Placeholder 2">
            <a:extLst>
              <a:ext uri="{FF2B5EF4-FFF2-40B4-BE49-F238E27FC236}">
                <a16:creationId xmlns:a16="http://schemas.microsoft.com/office/drawing/2014/main" id="{6DAFBEAF-9171-431F-8E81-746B2184F184}"/>
              </a:ext>
            </a:extLst>
          </p:cNvPr>
          <p:cNvSpPr>
            <a:spLocks noGrp="1"/>
          </p:cNvSpPr>
          <p:nvPr>
            <p:ph idx="1"/>
          </p:nvPr>
        </p:nvSpPr>
        <p:spPr>
          <a:xfrm>
            <a:off x="1137034" y="2198362"/>
            <a:ext cx="4756294" cy="3917773"/>
          </a:xfrm>
        </p:spPr>
        <p:txBody>
          <a:bodyPr>
            <a:normAutofit/>
          </a:bodyPr>
          <a:lstStyle/>
          <a:p>
            <a:r>
              <a:rPr lang="en-GB" sz="2000" dirty="0"/>
              <a:t>Next we’ll get some </a:t>
            </a:r>
            <a:r>
              <a:rPr lang="en-GB" sz="2000" dirty="0" err="1"/>
              <a:t>javascript</a:t>
            </a:r>
            <a:r>
              <a:rPr lang="en-GB" sz="2000" dirty="0"/>
              <a:t> in to get a cube spinning</a:t>
            </a:r>
          </a:p>
          <a:p>
            <a:r>
              <a:rPr lang="en-GB" sz="2000" dirty="0"/>
              <a:t>You may notice that my main file is very small (12 lines). This is intentional, all the complexities of setting up a scene is all handled by the </a:t>
            </a:r>
            <a:r>
              <a:rPr lang="en-GB" sz="2000" dirty="0" err="1"/>
              <a:t>sceneInitializer</a:t>
            </a:r>
            <a:r>
              <a:rPr lang="en-GB" sz="2000" dirty="0"/>
              <a:t>.</a:t>
            </a:r>
          </a:p>
          <a:p>
            <a:endParaRPr lang="en-GB" sz="2000" dirty="0"/>
          </a:p>
          <a:p>
            <a:r>
              <a:rPr lang="en-GB" sz="2000" dirty="0"/>
              <a:t>All of your networking code is going to be in this file so keeping your code clean by separating it out into different files and classes will really be worth the time it takes. </a:t>
            </a:r>
          </a:p>
        </p:txBody>
      </p:sp>
      <p:pic>
        <p:nvPicPr>
          <p:cNvPr id="5" name="Picture 4">
            <a:extLst>
              <a:ext uri="{FF2B5EF4-FFF2-40B4-BE49-F238E27FC236}">
                <a16:creationId xmlns:a16="http://schemas.microsoft.com/office/drawing/2014/main" id="{43A7897B-894F-881A-E81E-FEBA8AF3570E}"/>
              </a:ext>
            </a:extLst>
          </p:cNvPr>
          <p:cNvPicPr>
            <a:picLocks noChangeAspect="1"/>
          </p:cNvPicPr>
          <p:nvPr/>
        </p:nvPicPr>
        <p:blipFill>
          <a:blip r:embed="rId2"/>
          <a:stretch>
            <a:fillRect/>
          </a:stretch>
        </p:blipFill>
        <p:spPr>
          <a:xfrm>
            <a:off x="5893328" y="2671433"/>
            <a:ext cx="5872848" cy="2349139"/>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624693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9C24A9-2AE7-F05E-63DB-50FE686AA943}"/>
              </a:ext>
            </a:extLst>
          </p:cNvPr>
          <p:cNvSpPr>
            <a:spLocks noGrp="1"/>
          </p:cNvSpPr>
          <p:nvPr>
            <p:ph type="title"/>
          </p:nvPr>
        </p:nvSpPr>
        <p:spPr>
          <a:xfrm>
            <a:off x="630936" y="639520"/>
            <a:ext cx="3429000" cy="1719072"/>
          </a:xfrm>
        </p:spPr>
        <p:txBody>
          <a:bodyPr anchor="b">
            <a:normAutofit/>
          </a:bodyPr>
          <a:lstStyle/>
          <a:p>
            <a:r>
              <a:rPr lang="en-GB" sz="3800"/>
              <a:t>How it's made part 1 setting up the scene</a:t>
            </a:r>
          </a:p>
        </p:txBody>
      </p:sp>
      <p:sp>
        <p:nvSpPr>
          <p:cNvPr id="2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F7F0AFF-2ED7-4C2F-B96D-898120FC8171}"/>
              </a:ext>
            </a:extLst>
          </p:cNvPr>
          <p:cNvSpPr>
            <a:spLocks noGrp="1"/>
          </p:cNvSpPr>
          <p:nvPr>
            <p:ph idx="1"/>
          </p:nvPr>
        </p:nvSpPr>
        <p:spPr>
          <a:xfrm>
            <a:off x="630936" y="2807208"/>
            <a:ext cx="3429000" cy="3410712"/>
          </a:xfrm>
        </p:spPr>
        <p:txBody>
          <a:bodyPr anchor="t">
            <a:normAutofit/>
          </a:bodyPr>
          <a:lstStyle/>
          <a:p>
            <a:r>
              <a:rPr lang="en-GB" sz="2200"/>
              <a:t>Just for reference here is the SceneInitializer.</a:t>
            </a:r>
          </a:p>
          <a:p>
            <a:endParaRPr lang="en-GB" sz="2200"/>
          </a:p>
          <a:p>
            <a:r>
              <a:rPr lang="en-GB" sz="2200"/>
              <a:t>It has a few member variables but essentially just sets three js up for us so its ready to be used leaving our main file clean</a:t>
            </a:r>
          </a:p>
        </p:txBody>
      </p:sp>
      <p:pic>
        <p:nvPicPr>
          <p:cNvPr id="5" name="Picture 4" descr="A screen shot of a computer program&#10;&#10;Description automatically generated">
            <a:extLst>
              <a:ext uri="{FF2B5EF4-FFF2-40B4-BE49-F238E27FC236}">
                <a16:creationId xmlns:a16="http://schemas.microsoft.com/office/drawing/2014/main" id="{FC028B68-913A-EF2F-F080-046A44CD09A2}"/>
              </a:ext>
            </a:extLst>
          </p:cNvPr>
          <p:cNvPicPr>
            <a:picLocks noChangeAspect="1"/>
          </p:cNvPicPr>
          <p:nvPr/>
        </p:nvPicPr>
        <p:blipFill>
          <a:blip r:embed="rId2"/>
          <a:stretch>
            <a:fillRect/>
          </a:stretch>
        </p:blipFill>
        <p:spPr>
          <a:xfrm>
            <a:off x="4654296" y="1107624"/>
            <a:ext cx="6903720" cy="4642752"/>
          </a:xfrm>
          <a:prstGeom prst="rect">
            <a:avLst/>
          </a:prstGeom>
        </p:spPr>
      </p:pic>
    </p:spTree>
    <p:extLst>
      <p:ext uri="{BB962C8B-B14F-4D97-AF65-F5344CB8AC3E}">
        <p14:creationId xmlns:p14="http://schemas.microsoft.com/office/powerpoint/2010/main" val="3304389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8ED747-D784-C4F6-450B-7D5430EDF39C}"/>
              </a:ext>
            </a:extLst>
          </p:cNvPr>
          <p:cNvSpPr>
            <a:spLocks noGrp="1"/>
          </p:cNvSpPr>
          <p:nvPr>
            <p:ph type="title"/>
          </p:nvPr>
        </p:nvSpPr>
        <p:spPr>
          <a:xfrm>
            <a:off x="630936" y="640823"/>
            <a:ext cx="3419856" cy="5583148"/>
          </a:xfrm>
        </p:spPr>
        <p:txBody>
          <a:bodyPr anchor="ctr">
            <a:normAutofit/>
          </a:bodyPr>
          <a:lstStyle/>
          <a:p>
            <a:r>
              <a:rPr lang="en-GB" sz="5400"/>
              <a:t>Run with live server</a:t>
            </a:r>
          </a:p>
        </p:txBody>
      </p:sp>
      <p:sp>
        <p:nvSpPr>
          <p:cNvPr id="12"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E40E1408-637B-F108-E33F-CA1D53A1DE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645618"/>
            <a:ext cx="6894576" cy="3884268"/>
          </a:xfrm>
          <a:prstGeom prst="rect">
            <a:avLst/>
          </a:prstGeom>
        </p:spPr>
      </p:pic>
      <p:sp>
        <p:nvSpPr>
          <p:cNvPr id="3" name="Content Placeholder 2">
            <a:extLst>
              <a:ext uri="{FF2B5EF4-FFF2-40B4-BE49-F238E27FC236}">
                <a16:creationId xmlns:a16="http://schemas.microsoft.com/office/drawing/2014/main" id="{50D78C81-E6DA-D2B2-6CFA-AB08709098E6}"/>
              </a:ext>
            </a:extLst>
          </p:cNvPr>
          <p:cNvSpPr>
            <a:spLocks noGrp="1"/>
          </p:cNvSpPr>
          <p:nvPr>
            <p:ph idx="1"/>
          </p:nvPr>
        </p:nvSpPr>
        <p:spPr>
          <a:xfrm>
            <a:off x="4654296" y="4798577"/>
            <a:ext cx="6894576" cy="1428487"/>
          </a:xfrm>
        </p:spPr>
        <p:txBody>
          <a:bodyPr anchor="t">
            <a:normAutofit/>
          </a:bodyPr>
          <a:lstStyle/>
          <a:p>
            <a:r>
              <a:rPr lang="en-GB" sz="2200"/>
              <a:t>So when we run this using a live server from our ide we can see our three js scene rendering</a:t>
            </a:r>
          </a:p>
          <a:p>
            <a:endParaRPr lang="en-GB" sz="2200"/>
          </a:p>
          <a:p>
            <a:endParaRPr lang="en-GB" sz="2200"/>
          </a:p>
        </p:txBody>
      </p:sp>
    </p:spTree>
    <p:extLst>
      <p:ext uri="{BB962C8B-B14F-4D97-AF65-F5344CB8AC3E}">
        <p14:creationId xmlns:p14="http://schemas.microsoft.com/office/powerpoint/2010/main" val="4259053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4E14F-A9E4-91A9-80AE-A7885AC3494A}"/>
              </a:ext>
            </a:extLst>
          </p:cNvPr>
          <p:cNvSpPr>
            <a:spLocks noGrp="1"/>
          </p:cNvSpPr>
          <p:nvPr>
            <p:ph type="title"/>
          </p:nvPr>
        </p:nvSpPr>
        <p:spPr/>
        <p:txBody>
          <a:bodyPr/>
          <a:lstStyle/>
          <a:p>
            <a:r>
              <a:rPr lang="en-GB" dirty="0"/>
              <a:t>Next serve these files with express (server)</a:t>
            </a:r>
          </a:p>
        </p:txBody>
      </p:sp>
      <p:pic>
        <p:nvPicPr>
          <p:cNvPr id="9" name="Content Placeholder 8" descr="A screenshot of a computer&#10;&#10;Description automatically generated">
            <a:extLst>
              <a:ext uri="{FF2B5EF4-FFF2-40B4-BE49-F238E27FC236}">
                <a16:creationId xmlns:a16="http://schemas.microsoft.com/office/drawing/2014/main" id="{A39A7128-8A4D-385B-E331-7B8797008F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4365" y="1301781"/>
            <a:ext cx="9224682" cy="5197004"/>
          </a:xfrm>
        </p:spPr>
      </p:pic>
    </p:spTree>
    <p:extLst>
      <p:ext uri="{BB962C8B-B14F-4D97-AF65-F5344CB8AC3E}">
        <p14:creationId xmlns:p14="http://schemas.microsoft.com/office/powerpoint/2010/main" val="3013955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6EC2D2-1243-0160-C7BC-1219CAD4BB9B}"/>
              </a:ext>
            </a:extLst>
          </p:cNvPr>
          <p:cNvSpPr>
            <a:spLocks noGrp="1"/>
          </p:cNvSpPr>
          <p:nvPr>
            <p:ph type="title"/>
          </p:nvPr>
        </p:nvSpPr>
        <p:spPr>
          <a:xfrm>
            <a:off x="838200" y="365125"/>
            <a:ext cx="10515600" cy="1325563"/>
          </a:xfrm>
        </p:spPr>
        <p:txBody>
          <a:bodyPr>
            <a:normAutofit/>
          </a:bodyPr>
          <a:lstStyle/>
          <a:p>
            <a:r>
              <a:rPr lang="en-GB" sz="5400"/>
              <a:t>Goals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
            <a:extLst>
              <a:ext uri="{FF2B5EF4-FFF2-40B4-BE49-F238E27FC236}">
                <a16:creationId xmlns:a16="http://schemas.microsoft.com/office/drawing/2014/main" id="{C80FF47D-BA7D-8F93-73C2-100F2536ADC3}"/>
              </a:ext>
            </a:extLst>
          </p:cNvPr>
          <p:cNvSpPr>
            <a:spLocks noGrp="1"/>
          </p:cNvSpPr>
          <p:nvPr>
            <p:ph idx="1"/>
          </p:nvPr>
        </p:nvSpPr>
        <p:spPr>
          <a:xfrm>
            <a:off x="838200" y="1929384"/>
            <a:ext cx="10515600" cy="4251960"/>
          </a:xfrm>
        </p:spPr>
        <p:txBody>
          <a:bodyPr>
            <a:normAutofit/>
          </a:bodyPr>
          <a:lstStyle/>
          <a:p>
            <a:r>
              <a:rPr lang="en-GB" sz="2200"/>
              <a:t>Give an introduction on how to use socket io by working through a demo project</a:t>
            </a:r>
          </a:p>
          <a:p>
            <a:r>
              <a:rPr lang="en-GB" sz="2200"/>
              <a:t>Give insight into how I would go about creating a multiplayer game in three js and structuring the code</a:t>
            </a:r>
          </a:p>
          <a:p>
            <a:endParaRPr lang="en-GB" sz="2200"/>
          </a:p>
          <a:p>
            <a:r>
              <a:rPr lang="en-GB" sz="2200"/>
              <a:t>Code is shared in this presentation, however the way it is presented means you wont be able to simply copy and paste a working solution </a:t>
            </a:r>
          </a:p>
        </p:txBody>
      </p:sp>
    </p:spTree>
    <p:extLst>
      <p:ext uri="{BB962C8B-B14F-4D97-AF65-F5344CB8AC3E}">
        <p14:creationId xmlns:p14="http://schemas.microsoft.com/office/powerpoint/2010/main" val="3756280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alpha val="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FD00046-AE21-99B4-7069-4A7B18551F4B}"/>
              </a:ext>
            </a:extLst>
          </p:cNvPr>
          <p:cNvSpPr/>
          <p:nvPr/>
        </p:nvSpPr>
        <p:spPr>
          <a:xfrm>
            <a:off x="-82062" y="0"/>
            <a:ext cx="12274062" cy="6858000"/>
          </a:xfrm>
          <a:prstGeom prst="rect">
            <a:avLst/>
          </a:prstGeom>
          <a:solidFill>
            <a:srgbClr val="3F3F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useBgFill="1">
        <p:nvSpPr>
          <p:cNvPr id="18" name="Rectangle 17">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9A1B90-6B60-5D5A-9028-6A6E3418C6A2}"/>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4600" kern="1200" dirty="0">
                <a:solidFill>
                  <a:schemeClr val="bg1"/>
                </a:solidFill>
                <a:latin typeface="+mj-lt"/>
                <a:ea typeface="+mj-ea"/>
                <a:cs typeface="+mj-cs"/>
              </a:rPr>
              <a:t>Now lets make our scene look pretty… </a:t>
            </a:r>
          </a:p>
        </p:txBody>
      </p:sp>
      <p:sp>
        <p:nvSpPr>
          <p:cNvPr id="20"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7721277-719A-AC4B-A8F5-7409A0623BC9}"/>
              </a:ext>
            </a:extLst>
          </p:cNvPr>
          <p:cNvSpPr txBox="1"/>
          <p:nvPr/>
        </p:nvSpPr>
        <p:spPr>
          <a:xfrm>
            <a:off x="630936" y="2660904"/>
            <a:ext cx="4818888" cy="3547872"/>
          </a:xfrm>
          <a:prstGeom prst="rect">
            <a:avLst/>
          </a:prstGeom>
        </p:spPr>
        <p:txBody>
          <a:bodyPr vert="horz" lIns="91440" tIns="45720" rIns="91440" bIns="45720" rtlCol="0" anchor="t">
            <a:normAutofit/>
          </a:bodyPr>
          <a:lstStyle/>
          <a:p>
            <a:pPr indent="-228600">
              <a:lnSpc>
                <a:spcPct val="90000"/>
              </a:lnSpc>
              <a:spcBef>
                <a:spcPts val="1000"/>
              </a:spcBef>
              <a:buFont typeface="Arial" panose="020B0604020202020204" pitchFamily="34" charset="0"/>
              <a:buChar char="•"/>
            </a:pPr>
            <a:r>
              <a:rPr lang="en-US" sz="2200" dirty="0">
                <a:solidFill>
                  <a:schemeClr val="bg1"/>
                </a:solidFill>
              </a:rPr>
              <a:t>Well make a scene in blender and export everything into a </a:t>
            </a:r>
            <a:r>
              <a:rPr lang="en-US" sz="2200" dirty="0" err="1">
                <a:solidFill>
                  <a:schemeClr val="bg1"/>
                </a:solidFill>
              </a:rPr>
              <a:t>gltf</a:t>
            </a:r>
            <a:endParaRPr lang="en-US" sz="2200" dirty="0">
              <a:solidFill>
                <a:schemeClr val="bg1"/>
              </a:solidFill>
            </a:endParaRPr>
          </a:p>
          <a:p>
            <a:pPr indent="-228600">
              <a:lnSpc>
                <a:spcPct val="90000"/>
              </a:lnSpc>
              <a:spcBef>
                <a:spcPts val="1000"/>
              </a:spcBef>
              <a:buFont typeface="Arial" panose="020B0604020202020204" pitchFamily="34" charset="0"/>
              <a:buChar char="•"/>
            </a:pPr>
            <a:endParaRPr lang="en-US" sz="2200" dirty="0">
              <a:solidFill>
                <a:schemeClr val="bg1"/>
              </a:solidFill>
            </a:endParaRPr>
          </a:p>
          <a:p>
            <a:pPr indent="-228600">
              <a:lnSpc>
                <a:spcPct val="90000"/>
              </a:lnSpc>
              <a:spcBef>
                <a:spcPts val="1000"/>
              </a:spcBef>
              <a:buFont typeface="Arial" panose="020B0604020202020204" pitchFamily="34" charset="0"/>
              <a:buChar char="•"/>
            </a:pPr>
            <a:r>
              <a:rPr lang="en-US" sz="2200" dirty="0">
                <a:solidFill>
                  <a:schemeClr val="bg1"/>
                </a:solidFill>
              </a:rPr>
              <a:t>This is contained in the static folder with</a:t>
            </a:r>
          </a:p>
          <a:p>
            <a:pPr indent="-228600">
              <a:lnSpc>
                <a:spcPct val="90000"/>
              </a:lnSpc>
              <a:spcBef>
                <a:spcPts val="1000"/>
              </a:spcBef>
              <a:buFont typeface="Arial" panose="020B0604020202020204" pitchFamily="34" charset="0"/>
              <a:buChar char="•"/>
            </a:pPr>
            <a:r>
              <a:rPr lang="en-US" sz="2200" dirty="0">
                <a:solidFill>
                  <a:schemeClr val="bg1"/>
                </a:solidFill>
              </a:rPr>
              <a:t>Your other client resources like </a:t>
            </a:r>
          </a:p>
          <a:p>
            <a:pPr indent="-228600">
              <a:lnSpc>
                <a:spcPct val="90000"/>
              </a:lnSpc>
              <a:spcBef>
                <a:spcPts val="1000"/>
              </a:spcBef>
              <a:buFont typeface="Arial" panose="020B0604020202020204" pitchFamily="34" charset="0"/>
              <a:buChar char="•"/>
            </a:pPr>
            <a:r>
              <a:rPr lang="en-US" sz="2200" dirty="0">
                <a:solidFill>
                  <a:schemeClr val="bg1"/>
                </a:solidFill>
              </a:rPr>
              <a:t>Sky sphere textures and source code</a:t>
            </a:r>
          </a:p>
        </p:txBody>
      </p:sp>
      <p:pic>
        <p:nvPicPr>
          <p:cNvPr id="5" name="Content Placeholder 4" descr="A computer screen shot of a building&#10;&#10;Description automatically generated">
            <a:extLst>
              <a:ext uri="{FF2B5EF4-FFF2-40B4-BE49-F238E27FC236}">
                <a16:creationId xmlns:a16="http://schemas.microsoft.com/office/drawing/2014/main" id="{147A6D93-E6D0-8863-CF42-2A00572CC1FA}"/>
              </a:ext>
            </a:extLst>
          </p:cNvPr>
          <p:cNvPicPr>
            <a:picLocks noGrp="1" noChangeAspect="1"/>
          </p:cNvPicPr>
          <p:nvPr>
            <p:ph idx="1"/>
          </p:nvPr>
        </p:nvPicPr>
        <p:blipFill>
          <a:blip r:embed="rId3"/>
          <a:srcRect l="5430" r="32506" b="-2"/>
          <a:stretch/>
        </p:blipFill>
        <p:spPr>
          <a:xfrm>
            <a:off x="6099048" y="1241025"/>
            <a:ext cx="5458968" cy="4375949"/>
          </a:xfrm>
          <a:prstGeom prst="rect">
            <a:avLst/>
          </a:prstGeom>
        </p:spPr>
      </p:pic>
    </p:spTree>
    <p:extLst>
      <p:ext uri="{BB962C8B-B14F-4D97-AF65-F5344CB8AC3E}">
        <p14:creationId xmlns:p14="http://schemas.microsoft.com/office/powerpoint/2010/main" val="114884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298479-2647-9742-05BD-0D2544617600}"/>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4800" kern="1200">
                <a:solidFill>
                  <a:schemeClr val="tx1"/>
                </a:solidFill>
                <a:latin typeface="+mj-lt"/>
                <a:ea typeface="+mj-ea"/>
                <a:cs typeface="+mj-cs"/>
              </a:rPr>
              <a:t>Getting it into three.js</a:t>
            </a: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B91A1E9-A99F-0C85-4268-93C8992469C5}"/>
              </a:ext>
            </a:extLst>
          </p:cNvPr>
          <p:cNvSpPr txBox="1"/>
          <p:nvPr/>
        </p:nvSpPr>
        <p:spPr>
          <a:xfrm>
            <a:off x="4654295" y="502920"/>
            <a:ext cx="6894576" cy="146304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400"/>
              <a:t>So in our main js were going to import our SceneBuilder class (which ill show in a sec), create a new instance of a sceneBuilder and chain together a bunch of methods to build our scene in one line.</a:t>
            </a:r>
          </a:p>
          <a:p>
            <a:pPr indent="-228600">
              <a:lnSpc>
                <a:spcPct val="90000"/>
              </a:lnSpc>
              <a:spcAft>
                <a:spcPts val="600"/>
              </a:spcAft>
              <a:buFont typeface="Arial" panose="020B0604020202020204" pitchFamily="34" charset="0"/>
              <a:buChar char="•"/>
            </a:pPr>
            <a:endParaRPr lang="en-US" sz="1400"/>
          </a:p>
          <a:p>
            <a:pPr indent="-228600">
              <a:lnSpc>
                <a:spcPct val="90000"/>
              </a:lnSpc>
              <a:spcAft>
                <a:spcPts val="600"/>
              </a:spcAft>
              <a:buFont typeface="Arial" panose="020B0604020202020204" pitchFamily="34" charset="0"/>
              <a:buChar char="•"/>
            </a:pPr>
            <a:r>
              <a:rPr lang="en-US" sz="1400"/>
              <a:t>Well also call scene builders update function in our animate function. This way any objects like our orbit controller for example can be updated</a:t>
            </a:r>
          </a:p>
        </p:txBody>
      </p:sp>
      <p:pic>
        <p:nvPicPr>
          <p:cNvPr id="5" name="Content Placeholder 4">
            <a:extLst>
              <a:ext uri="{FF2B5EF4-FFF2-40B4-BE49-F238E27FC236}">
                <a16:creationId xmlns:a16="http://schemas.microsoft.com/office/drawing/2014/main" id="{A3A1442D-8351-8651-D720-D855338C76FA}"/>
              </a:ext>
            </a:extLst>
          </p:cNvPr>
          <p:cNvPicPr>
            <a:picLocks noGrp="1" noChangeAspect="1"/>
          </p:cNvPicPr>
          <p:nvPr>
            <p:ph idx="1"/>
          </p:nvPr>
        </p:nvPicPr>
        <p:blipFill>
          <a:blip r:embed="rId2"/>
          <a:stretch>
            <a:fillRect/>
          </a:stretch>
        </p:blipFill>
        <p:spPr>
          <a:xfrm>
            <a:off x="630936" y="2960459"/>
            <a:ext cx="10917936" cy="2620305"/>
          </a:xfrm>
          <a:prstGeom prst="rect">
            <a:avLst/>
          </a:prstGeom>
        </p:spPr>
      </p:pic>
    </p:spTree>
    <p:extLst>
      <p:ext uri="{BB962C8B-B14F-4D97-AF65-F5344CB8AC3E}">
        <p14:creationId xmlns:p14="http://schemas.microsoft.com/office/powerpoint/2010/main" val="2745990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298ABE37-4429-C560-20EB-797CBB3FA3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353" y="9184"/>
            <a:ext cx="12156647" cy="6848816"/>
          </a:xfrm>
        </p:spPr>
      </p:pic>
    </p:spTree>
    <p:extLst>
      <p:ext uri="{BB962C8B-B14F-4D97-AF65-F5344CB8AC3E}">
        <p14:creationId xmlns:p14="http://schemas.microsoft.com/office/powerpoint/2010/main" val="39723785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91257CA-B082-2E2E-2634-7E24D0709688}"/>
              </a:ext>
            </a:extLst>
          </p:cNvPr>
          <p:cNvSpPr>
            <a:spLocks noGrp="1"/>
          </p:cNvSpPr>
          <p:nvPr>
            <p:ph type="title"/>
          </p:nvPr>
        </p:nvSpPr>
        <p:spPr>
          <a:xfrm>
            <a:off x="6392584" y="501651"/>
            <a:ext cx="4434720" cy="1716255"/>
          </a:xfrm>
        </p:spPr>
        <p:txBody>
          <a:bodyPr anchor="b">
            <a:normAutofit/>
          </a:bodyPr>
          <a:lstStyle/>
          <a:p>
            <a:r>
              <a:rPr lang="en-GB" sz="5600"/>
              <a:t>Scene Builder</a:t>
            </a:r>
          </a:p>
        </p:txBody>
      </p:sp>
      <p:sp>
        <p:nvSpPr>
          <p:cNvPr id="14" name="Rectangle 13">
            <a:extLst>
              <a:ext uri="{FF2B5EF4-FFF2-40B4-BE49-F238E27FC236}">
                <a16:creationId xmlns:a16="http://schemas.microsoft.com/office/drawing/2014/main" id="{B5ABDEAA-B248-4182-B67C-A925338E7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008" y="252743"/>
            <a:ext cx="4739619" cy="304261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65F37E2D-570D-7C0A-27AF-E3449FC10869}"/>
              </a:ext>
            </a:extLst>
          </p:cNvPr>
          <p:cNvPicPr>
            <a:picLocks noChangeAspect="1"/>
          </p:cNvPicPr>
          <p:nvPr/>
        </p:nvPicPr>
        <p:blipFill>
          <a:blip r:embed="rId2"/>
          <a:stretch>
            <a:fillRect/>
          </a:stretch>
        </p:blipFill>
        <p:spPr>
          <a:xfrm>
            <a:off x="1698935" y="539762"/>
            <a:ext cx="3587765" cy="2468573"/>
          </a:xfrm>
          <a:prstGeom prst="rect">
            <a:avLst/>
          </a:prstGeom>
        </p:spPr>
      </p:pic>
      <p:sp>
        <p:nvSpPr>
          <p:cNvPr id="16" name="Rectangle 15">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449" y="3548095"/>
            <a:ext cx="4739619" cy="304261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ontent Placeholder 2">
            <a:extLst>
              <a:ext uri="{FF2B5EF4-FFF2-40B4-BE49-F238E27FC236}">
                <a16:creationId xmlns:a16="http://schemas.microsoft.com/office/drawing/2014/main" id="{92F5BA87-D1DA-5B14-4DC7-C87AFFE0A852}"/>
              </a:ext>
            </a:extLst>
          </p:cNvPr>
          <p:cNvSpPr>
            <a:spLocks noGrp="1"/>
          </p:cNvSpPr>
          <p:nvPr>
            <p:ph idx="1"/>
          </p:nvPr>
        </p:nvSpPr>
        <p:spPr>
          <a:xfrm>
            <a:off x="6392583" y="2645922"/>
            <a:ext cx="4434721" cy="3710427"/>
          </a:xfrm>
        </p:spPr>
        <p:txBody>
          <a:bodyPr anchor="t">
            <a:normAutofit/>
          </a:bodyPr>
          <a:lstStyle/>
          <a:p>
            <a:r>
              <a:rPr lang="en-GB" sz="2000"/>
              <a:t>The scene builder is composed of some useful member variables, a simple constructor, an update function and…</a:t>
            </a:r>
          </a:p>
        </p:txBody>
      </p:sp>
      <p:pic>
        <p:nvPicPr>
          <p:cNvPr id="7" name="Picture 6">
            <a:extLst>
              <a:ext uri="{FF2B5EF4-FFF2-40B4-BE49-F238E27FC236}">
                <a16:creationId xmlns:a16="http://schemas.microsoft.com/office/drawing/2014/main" id="{A5D91E7B-1C38-2681-BD90-081090B198DA}"/>
              </a:ext>
            </a:extLst>
          </p:cNvPr>
          <p:cNvPicPr>
            <a:picLocks noChangeAspect="1"/>
          </p:cNvPicPr>
          <p:nvPr/>
        </p:nvPicPr>
        <p:blipFill>
          <a:blip r:embed="rId3"/>
          <a:stretch>
            <a:fillRect/>
          </a:stretch>
        </p:blipFill>
        <p:spPr>
          <a:xfrm>
            <a:off x="654351" y="4571639"/>
            <a:ext cx="4281815" cy="995522"/>
          </a:xfrm>
          <a:prstGeom prst="rect">
            <a:avLst/>
          </a:prstGeom>
        </p:spPr>
      </p:pic>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0682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4BFCCA4-109C-4B21-816E-144FE75C3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A8D192-4273-1509-C6D5-06C0B32EBDE9}"/>
              </a:ext>
            </a:extLst>
          </p:cNvPr>
          <p:cNvSpPr>
            <a:spLocks noGrp="1"/>
          </p:cNvSpPr>
          <p:nvPr>
            <p:ph type="title"/>
          </p:nvPr>
        </p:nvSpPr>
        <p:spPr>
          <a:xfrm>
            <a:off x="630918" y="643465"/>
            <a:ext cx="3895359" cy="1846615"/>
          </a:xfrm>
        </p:spPr>
        <p:txBody>
          <a:bodyPr anchor="b">
            <a:normAutofit/>
          </a:bodyPr>
          <a:lstStyle/>
          <a:p>
            <a:r>
              <a:rPr lang="en-GB" sz="5400"/>
              <a:t>And…</a:t>
            </a:r>
          </a:p>
        </p:txBody>
      </p:sp>
      <p:sp>
        <p:nvSpPr>
          <p:cNvPr id="27" name="sketch line">
            <a:extLst>
              <a:ext uri="{FF2B5EF4-FFF2-40B4-BE49-F238E27FC236}">
                <a16:creationId xmlns:a16="http://schemas.microsoft.com/office/drawing/2014/main" id="{0059B5C0-FEC8-4370-AF45-02E3AEF6F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659144"/>
            <a:ext cx="3566160" cy="18288"/>
          </a:xfrm>
          <a:custGeom>
            <a:avLst/>
            <a:gdLst>
              <a:gd name="connsiteX0" fmla="*/ 0 w 3566160"/>
              <a:gd name="connsiteY0" fmla="*/ 0 h 18288"/>
              <a:gd name="connsiteX1" fmla="*/ 665683 w 3566160"/>
              <a:gd name="connsiteY1" fmla="*/ 0 h 18288"/>
              <a:gd name="connsiteX2" fmla="*/ 1331366 w 3566160"/>
              <a:gd name="connsiteY2" fmla="*/ 0 h 18288"/>
              <a:gd name="connsiteX3" fmla="*/ 1818742 w 3566160"/>
              <a:gd name="connsiteY3" fmla="*/ 0 h 18288"/>
              <a:gd name="connsiteX4" fmla="*/ 2413102 w 3566160"/>
              <a:gd name="connsiteY4" fmla="*/ 0 h 18288"/>
              <a:gd name="connsiteX5" fmla="*/ 2936138 w 3566160"/>
              <a:gd name="connsiteY5" fmla="*/ 0 h 18288"/>
              <a:gd name="connsiteX6" fmla="*/ 3566160 w 3566160"/>
              <a:gd name="connsiteY6" fmla="*/ 0 h 18288"/>
              <a:gd name="connsiteX7" fmla="*/ 3566160 w 3566160"/>
              <a:gd name="connsiteY7" fmla="*/ 18288 h 18288"/>
              <a:gd name="connsiteX8" fmla="*/ 2971800 w 3566160"/>
              <a:gd name="connsiteY8" fmla="*/ 18288 h 18288"/>
              <a:gd name="connsiteX9" fmla="*/ 2448763 w 3566160"/>
              <a:gd name="connsiteY9" fmla="*/ 18288 h 18288"/>
              <a:gd name="connsiteX10" fmla="*/ 1854403 w 3566160"/>
              <a:gd name="connsiteY10" fmla="*/ 18288 h 18288"/>
              <a:gd name="connsiteX11" fmla="*/ 1295705 w 3566160"/>
              <a:gd name="connsiteY11" fmla="*/ 18288 h 18288"/>
              <a:gd name="connsiteX12" fmla="*/ 772668 w 3566160"/>
              <a:gd name="connsiteY12" fmla="*/ 18288 h 18288"/>
              <a:gd name="connsiteX13" fmla="*/ 0 w 3566160"/>
              <a:gd name="connsiteY13" fmla="*/ 18288 h 18288"/>
              <a:gd name="connsiteX14" fmla="*/ 0 w 356616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6160" h="18288" fill="none" extrusionOk="0">
                <a:moveTo>
                  <a:pt x="0" y="0"/>
                </a:moveTo>
                <a:cubicBezTo>
                  <a:pt x="222644" y="15773"/>
                  <a:pt x="447078" y="-30288"/>
                  <a:pt x="665683" y="0"/>
                </a:cubicBezTo>
                <a:cubicBezTo>
                  <a:pt x="884288" y="30288"/>
                  <a:pt x="1132425" y="-6167"/>
                  <a:pt x="1331366" y="0"/>
                </a:cubicBezTo>
                <a:cubicBezTo>
                  <a:pt x="1530307" y="6167"/>
                  <a:pt x="1680942" y="17562"/>
                  <a:pt x="1818742" y="0"/>
                </a:cubicBezTo>
                <a:cubicBezTo>
                  <a:pt x="1956542" y="-17562"/>
                  <a:pt x="2130227" y="23032"/>
                  <a:pt x="2413102" y="0"/>
                </a:cubicBezTo>
                <a:cubicBezTo>
                  <a:pt x="2695977" y="-23032"/>
                  <a:pt x="2679988" y="-13260"/>
                  <a:pt x="2936138" y="0"/>
                </a:cubicBezTo>
                <a:cubicBezTo>
                  <a:pt x="3192288" y="13260"/>
                  <a:pt x="3378668" y="16268"/>
                  <a:pt x="3566160" y="0"/>
                </a:cubicBezTo>
                <a:cubicBezTo>
                  <a:pt x="3566199" y="7328"/>
                  <a:pt x="3566779" y="9982"/>
                  <a:pt x="3566160" y="18288"/>
                </a:cubicBezTo>
                <a:cubicBezTo>
                  <a:pt x="3315478" y="45899"/>
                  <a:pt x="3188272" y="-7574"/>
                  <a:pt x="2971800" y="18288"/>
                </a:cubicBezTo>
                <a:cubicBezTo>
                  <a:pt x="2755328" y="44150"/>
                  <a:pt x="2598570" y="34692"/>
                  <a:pt x="2448763" y="18288"/>
                </a:cubicBezTo>
                <a:cubicBezTo>
                  <a:pt x="2298956" y="1884"/>
                  <a:pt x="2011344" y="-7043"/>
                  <a:pt x="1854403" y="18288"/>
                </a:cubicBezTo>
                <a:cubicBezTo>
                  <a:pt x="1697462" y="43619"/>
                  <a:pt x="1444994" y="618"/>
                  <a:pt x="1295705" y="18288"/>
                </a:cubicBezTo>
                <a:cubicBezTo>
                  <a:pt x="1146416" y="35958"/>
                  <a:pt x="965401" y="42167"/>
                  <a:pt x="772668" y="18288"/>
                </a:cubicBezTo>
                <a:cubicBezTo>
                  <a:pt x="579935" y="-5591"/>
                  <a:pt x="352420" y="-19381"/>
                  <a:pt x="0" y="18288"/>
                </a:cubicBezTo>
                <a:cubicBezTo>
                  <a:pt x="-593" y="9736"/>
                  <a:pt x="244" y="6610"/>
                  <a:pt x="0" y="0"/>
                </a:cubicBezTo>
                <a:close/>
              </a:path>
              <a:path w="3566160" h="18288" stroke="0" extrusionOk="0">
                <a:moveTo>
                  <a:pt x="0" y="0"/>
                </a:moveTo>
                <a:cubicBezTo>
                  <a:pt x="169947" y="-5008"/>
                  <a:pt x="340602" y="-17518"/>
                  <a:pt x="594360" y="0"/>
                </a:cubicBezTo>
                <a:cubicBezTo>
                  <a:pt x="848118" y="17518"/>
                  <a:pt x="997921" y="8866"/>
                  <a:pt x="1224382" y="0"/>
                </a:cubicBezTo>
                <a:cubicBezTo>
                  <a:pt x="1450843" y="-8866"/>
                  <a:pt x="1572343" y="8392"/>
                  <a:pt x="1783080" y="0"/>
                </a:cubicBezTo>
                <a:cubicBezTo>
                  <a:pt x="1993817" y="-8392"/>
                  <a:pt x="2266728" y="2126"/>
                  <a:pt x="2448763" y="0"/>
                </a:cubicBezTo>
                <a:cubicBezTo>
                  <a:pt x="2630798" y="-2126"/>
                  <a:pt x="2815508" y="-13843"/>
                  <a:pt x="3043123" y="0"/>
                </a:cubicBezTo>
                <a:cubicBezTo>
                  <a:pt x="3270738" y="13843"/>
                  <a:pt x="3420568" y="2184"/>
                  <a:pt x="3566160" y="0"/>
                </a:cubicBezTo>
                <a:cubicBezTo>
                  <a:pt x="3566487" y="8595"/>
                  <a:pt x="3566088" y="13110"/>
                  <a:pt x="3566160" y="18288"/>
                </a:cubicBezTo>
                <a:cubicBezTo>
                  <a:pt x="3421748" y="9323"/>
                  <a:pt x="3176383" y="-3939"/>
                  <a:pt x="2971800" y="18288"/>
                </a:cubicBezTo>
                <a:cubicBezTo>
                  <a:pt x="2767217" y="40515"/>
                  <a:pt x="2590769" y="4336"/>
                  <a:pt x="2306117" y="18288"/>
                </a:cubicBezTo>
                <a:cubicBezTo>
                  <a:pt x="2021465" y="32240"/>
                  <a:pt x="1860727" y="-9280"/>
                  <a:pt x="1676095" y="18288"/>
                </a:cubicBezTo>
                <a:cubicBezTo>
                  <a:pt x="1491463" y="45856"/>
                  <a:pt x="1329173" y="5765"/>
                  <a:pt x="1153058" y="18288"/>
                </a:cubicBezTo>
                <a:cubicBezTo>
                  <a:pt x="976943" y="30811"/>
                  <a:pt x="895178" y="4751"/>
                  <a:pt x="665683" y="18288"/>
                </a:cubicBezTo>
                <a:cubicBezTo>
                  <a:pt x="436189" y="31825"/>
                  <a:pt x="302924" y="2002"/>
                  <a:pt x="0" y="18288"/>
                </a:cubicBezTo>
                <a:cubicBezTo>
                  <a:pt x="822" y="10564"/>
                  <a:pt x="-23" y="457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44897650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BB1127-F45F-46E5-AA6C-089005D761D6}"/>
              </a:ext>
            </a:extLst>
          </p:cNvPr>
          <p:cNvSpPr>
            <a:spLocks noGrp="1"/>
          </p:cNvSpPr>
          <p:nvPr>
            <p:ph idx="1"/>
          </p:nvPr>
        </p:nvSpPr>
        <p:spPr>
          <a:xfrm>
            <a:off x="630936" y="2807167"/>
            <a:ext cx="3895522" cy="3386399"/>
          </a:xfrm>
        </p:spPr>
        <p:txBody>
          <a:bodyPr>
            <a:normAutofit/>
          </a:bodyPr>
          <a:lstStyle/>
          <a:p>
            <a:r>
              <a:rPr lang="en-GB" sz="2200"/>
              <a:t>a bunch of chainable methods which allow us to build our scene by adding a bunch of smaller parts to our scene</a:t>
            </a:r>
          </a:p>
        </p:txBody>
      </p:sp>
      <p:pic>
        <p:nvPicPr>
          <p:cNvPr id="5" name="Picture 4" descr="A screen shot of a computer program&#10;&#10;Description automatically generated">
            <a:extLst>
              <a:ext uri="{FF2B5EF4-FFF2-40B4-BE49-F238E27FC236}">
                <a16:creationId xmlns:a16="http://schemas.microsoft.com/office/drawing/2014/main" id="{8CB4F72F-566C-2693-7CD9-7A0BC0FC3E89}"/>
              </a:ext>
            </a:extLst>
          </p:cNvPr>
          <p:cNvPicPr>
            <a:picLocks noChangeAspect="1"/>
          </p:cNvPicPr>
          <p:nvPr/>
        </p:nvPicPr>
        <p:blipFill>
          <a:blip r:embed="rId2"/>
          <a:stretch>
            <a:fillRect/>
          </a:stretch>
        </p:blipFill>
        <p:spPr>
          <a:xfrm>
            <a:off x="3186897" y="258057"/>
            <a:ext cx="3566160" cy="2157526"/>
          </a:xfrm>
          <a:prstGeom prst="rect">
            <a:avLst/>
          </a:prstGeom>
        </p:spPr>
      </p:pic>
      <p:pic>
        <p:nvPicPr>
          <p:cNvPr id="9" name="Picture 8" descr="A screen shot of a computer&#10;&#10;Description automatically generated">
            <a:extLst>
              <a:ext uri="{FF2B5EF4-FFF2-40B4-BE49-F238E27FC236}">
                <a16:creationId xmlns:a16="http://schemas.microsoft.com/office/drawing/2014/main" id="{BC68A070-528D-D7F4-69AB-776FA19244AF}"/>
              </a:ext>
            </a:extLst>
          </p:cNvPr>
          <p:cNvPicPr>
            <a:picLocks noChangeAspect="1"/>
          </p:cNvPicPr>
          <p:nvPr/>
        </p:nvPicPr>
        <p:blipFill>
          <a:blip r:embed="rId3"/>
          <a:stretch>
            <a:fillRect/>
          </a:stretch>
        </p:blipFill>
        <p:spPr>
          <a:xfrm>
            <a:off x="7222024" y="973015"/>
            <a:ext cx="4969976" cy="695795"/>
          </a:xfrm>
          <a:prstGeom prst="rect">
            <a:avLst/>
          </a:prstGeom>
        </p:spPr>
      </p:pic>
      <p:pic>
        <p:nvPicPr>
          <p:cNvPr id="6" name="Picture 5" descr="A computer screen shot of a program code&#10;&#10;Description automatically generated">
            <a:extLst>
              <a:ext uri="{FF2B5EF4-FFF2-40B4-BE49-F238E27FC236}">
                <a16:creationId xmlns:a16="http://schemas.microsoft.com/office/drawing/2014/main" id="{7FC5BBA5-F370-2C1A-1C37-01DE99CE2DFB}"/>
              </a:ext>
            </a:extLst>
          </p:cNvPr>
          <p:cNvPicPr>
            <a:picLocks noChangeAspect="1"/>
          </p:cNvPicPr>
          <p:nvPr/>
        </p:nvPicPr>
        <p:blipFill>
          <a:blip r:embed="rId4"/>
          <a:stretch>
            <a:fillRect/>
          </a:stretch>
        </p:blipFill>
        <p:spPr>
          <a:xfrm>
            <a:off x="1787420" y="4642193"/>
            <a:ext cx="5688385" cy="1095013"/>
          </a:xfrm>
          <a:prstGeom prst="rect">
            <a:avLst/>
          </a:prstGeom>
        </p:spPr>
      </p:pic>
      <p:pic>
        <p:nvPicPr>
          <p:cNvPr id="7" name="Picture 6" descr="A screen shot of a computer program&#10;&#10;Description automatically generated">
            <a:extLst>
              <a:ext uri="{FF2B5EF4-FFF2-40B4-BE49-F238E27FC236}">
                <a16:creationId xmlns:a16="http://schemas.microsoft.com/office/drawing/2014/main" id="{377A901E-9520-75A2-AEE9-6491FC311AEE}"/>
              </a:ext>
            </a:extLst>
          </p:cNvPr>
          <p:cNvPicPr>
            <a:picLocks noChangeAspect="1"/>
          </p:cNvPicPr>
          <p:nvPr/>
        </p:nvPicPr>
        <p:blipFill>
          <a:blip r:embed="rId5"/>
          <a:stretch>
            <a:fillRect/>
          </a:stretch>
        </p:blipFill>
        <p:spPr>
          <a:xfrm>
            <a:off x="7560388" y="3118338"/>
            <a:ext cx="4473116" cy="2538493"/>
          </a:xfrm>
          <a:prstGeom prst="rect">
            <a:avLst/>
          </a:prstGeom>
        </p:spPr>
      </p:pic>
    </p:spTree>
    <p:extLst>
      <p:ext uri="{BB962C8B-B14F-4D97-AF65-F5344CB8AC3E}">
        <p14:creationId xmlns:p14="http://schemas.microsoft.com/office/powerpoint/2010/main" val="37808635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Arc 1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1C1C12D-F839-F718-F4D8-A1AEDCB6A874}"/>
              </a:ext>
            </a:extLst>
          </p:cNvPr>
          <p:cNvSpPr>
            <a:spLocks noGrp="1"/>
          </p:cNvSpPr>
          <p:nvPr>
            <p:ph type="title"/>
          </p:nvPr>
        </p:nvSpPr>
        <p:spPr>
          <a:xfrm>
            <a:off x="5894962" y="479493"/>
            <a:ext cx="5458838" cy="1325563"/>
          </a:xfrm>
        </p:spPr>
        <p:txBody>
          <a:bodyPr vert="horz" lIns="91440" tIns="45720" rIns="91440" bIns="45720" rtlCol="0" anchor="ctr">
            <a:normAutofit/>
          </a:bodyPr>
          <a:lstStyle/>
          <a:p>
            <a:r>
              <a:rPr lang="en-US" sz="3100" kern="1200">
                <a:solidFill>
                  <a:schemeClr val="tx1"/>
                </a:solidFill>
                <a:latin typeface="+mj-lt"/>
                <a:ea typeface="+mj-ea"/>
                <a:cs typeface="+mj-cs"/>
              </a:rPr>
              <a:t>Okay the last thing we've got to do is get a player controller in</a:t>
            </a:r>
          </a:p>
        </p:txBody>
      </p:sp>
      <p:sp>
        <p:nvSpPr>
          <p:cNvPr id="15" name="Freeform: Shape 1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5A3C9908-D22A-52ED-C151-AF16C6A9A298}"/>
              </a:ext>
            </a:extLst>
          </p:cNvPr>
          <p:cNvPicPr>
            <a:picLocks noGrp="1" noChangeAspect="1"/>
          </p:cNvPicPr>
          <p:nvPr>
            <p:ph idx="1"/>
          </p:nvPr>
        </p:nvPicPr>
        <p:blipFill>
          <a:blip r:embed="rId2"/>
          <a:stretch>
            <a:fillRect/>
          </a:stretch>
        </p:blipFill>
        <p:spPr>
          <a:xfrm>
            <a:off x="703182" y="1134589"/>
            <a:ext cx="4777381" cy="4419077"/>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6" name="TextBox 5">
            <a:extLst>
              <a:ext uri="{FF2B5EF4-FFF2-40B4-BE49-F238E27FC236}">
                <a16:creationId xmlns:a16="http://schemas.microsoft.com/office/drawing/2014/main" id="{7AA135B3-5CAC-8FF1-7359-87DA0EF30D26}"/>
              </a:ext>
            </a:extLst>
          </p:cNvPr>
          <p:cNvSpPr txBox="1"/>
          <p:nvPr/>
        </p:nvSpPr>
        <p:spPr>
          <a:xfrm>
            <a:off x="5894962" y="1984443"/>
            <a:ext cx="5458838" cy="419252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t>This player controller is just a wrapper around the FirstPersonControls class provided by three js. </a:t>
            </a:r>
          </a:p>
          <a:p>
            <a:pPr indent="-228600">
              <a:lnSpc>
                <a:spcPct val="90000"/>
              </a:lnSpc>
              <a:spcAft>
                <a:spcPts val="600"/>
              </a:spcAft>
              <a:buFont typeface="Arial" panose="020B0604020202020204" pitchFamily="34" charset="0"/>
              <a:buChar char="•"/>
            </a:pPr>
            <a:endParaRPr lang="en-US"/>
          </a:p>
          <a:p>
            <a:pPr indent="-228600">
              <a:lnSpc>
                <a:spcPct val="90000"/>
              </a:lnSpc>
              <a:spcAft>
                <a:spcPts val="600"/>
              </a:spcAft>
              <a:buFont typeface="Arial" panose="020B0604020202020204" pitchFamily="34" charset="0"/>
              <a:buChar char="•"/>
            </a:pPr>
            <a:r>
              <a:rPr lang="en-US"/>
              <a:t>The only additions made by this class to the FirstPersonControlls class from THREE.js are </a:t>
            </a:r>
          </a:p>
          <a:p>
            <a:pPr marL="342900" indent="-228600">
              <a:lnSpc>
                <a:spcPct val="90000"/>
              </a:lnSpc>
              <a:spcAft>
                <a:spcPts val="600"/>
              </a:spcAft>
              <a:buFont typeface="Arial" panose="020B0604020202020204" pitchFamily="34" charset="0"/>
              <a:buChar char="•"/>
            </a:pPr>
            <a:r>
              <a:rPr lang="en-US"/>
              <a:t>the y axis is fixed</a:t>
            </a:r>
          </a:p>
          <a:p>
            <a:pPr marL="342900" indent="-228600">
              <a:lnSpc>
                <a:spcPct val="90000"/>
              </a:lnSpc>
              <a:spcAft>
                <a:spcPts val="600"/>
              </a:spcAft>
              <a:buFont typeface="Arial" panose="020B0604020202020204" pitchFamily="34" charset="0"/>
              <a:buChar char="•"/>
            </a:pPr>
            <a:r>
              <a:rPr lang="en-US"/>
              <a:t>You can enable / disable the FirstPersonControls by pressing space</a:t>
            </a:r>
          </a:p>
        </p:txBody>
      </p:sp>
    </p:spTree>
    <p:extLst>
      <p:ext uri="{BB962C8B-B14F-4D97-AF65-F5344CB8AC3E}">
        <p14:creationId xmlns:p14="http://schemas.microsoft.com/office/powerpoint/2010/main" val="2147505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8850EFC-4E37-377B-37F0-25D873378A19}"/>
              </a:ext>
            </a:extLst>
          </p:cNvPr>
          <p:cNvSpPr txBox="1"/>
          <p:nvPr/>
        </p:nvSpPr>
        <p:spPr>
          <a:xfrm>
            <a:off x="5541263" y="457200"/>
            <a:ext cx="6007608" cy="1929384"/>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200"/>
              <a:t>We can make a small change to our scene builder to give it the ability to add a player controller into our scene</a:t>
            </a:r>
          </a:p>
        </p:txBody>
      </p:sp>
      <p:pic>
        <p:nvPicPr>
          <p:cNvPr id="5" name="Content Placeholder 4">
            <a:extLst>
              <a:ext uri="{FF2B5EF4-FFF2-40B4-BE49-F238E27FC236}">
                <a16:creationId xmlns:a16="http://schemas.microsoft.com/office/drawing/2014/main" id="{3ADD3DC3-A4F3-D9A7-CB6E-AC134A5BADC3}"/>
              </a:ext>
            </a:extLst>
          </p:cNvPr>
          <p:cNvPicPr>
            <a:picLocks noGrp="1" noChangeAspect="1"/>
          </p:cNvPicPr>
          <p:nvPr>
            <p:ph idx="1"/>
          </p:nvPr>
        </p:nvPicPr>
        <p:blipFill>
          <a:blip r:embed="rId2"/>
          <a:stretch>
            <a:fillRect/>
          </a:stretch>
        </p:blipFill>
        <p:spPr>
          <a:xfrm>
            <a:off x="6254496" y="4019329"/>
            <a:ext cx="5468112" cy="779206"/>
          </a:xfrm>
          <a:prstGeom prst="rect">
            <a:avLst/>
          </a:prstGeom>
        </p:spPr>
      </p:pic>
      <p:grpSp>
        <p:nvGrpSpPr>
          <p:cNvPr id="3" name="Group 2">
            <a:extLst>
              <a:ext uri="{FF2B5EF4-FFF2-40B4-BE49-F238E27FC236}">
                <a16:creationId xmlns:a16="http://schemas.microsoft.com/office/drawing/2014/main" id="{1272A17A-241E-6035-F32C-80A09A1E11D2}"/>
              </a:ext>
            </a:extLst>
          </p:cNvPr>
          <p:cNvGrpSpPr/>
          <p:nvPr/>
        </p:nvGrpSpPr>
        <p:grpSpPr>
          <a:xfrm>
            <a:off x="466344" y="3642409"/>
            <a:ext cx="5468112" cy="1533045"/>
            <a:chOff x="25154" y="4260396"/>
            <a:chExt cx="8766532" cy="2457793"/>
          </a:xfrm>
        </p:grpSpPr>
        <p:pic>
          <p:nvPicPr>
            <p:cNvPr id="7" name="Picture 6">
              <a:extLst>
                <a:ext uri="{FF2B5EF4-FFF2-40B4-BE49-F238E27FC236}">
                  <a16:creationId xmlns:a16="http://schemas.microsoft.com/office/drawing/2014/main" id="{16CFEDC0-1472-0C05-A3DC-B2DA0BBEEE94}"/>
                </a:ext>
              </a:extLst>
            </p:cNvPr>
            <p:cNvPicPr>
              <a:picLocks noChangeAspect="1"/>
            </p:cNvPicPr>
            <p:nvPr/>
          </p:nvPicPr>
          <p:blipFill>
            <a:blip r:embed="rId3"/>
            <a:stretch>
              <a:fillRect/>
            </a:stretch>
          </p:blipFill>
          <p:spPr>
            <a:xfrm>
              <a:off x="275147" y="4260396"/>
              <a:ext cx="8516539" cy="2457793"/>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4F5A5C5B-7FE2-DDA2-1FCF-52BD8039C37D}"/>
                    </a:ext>
                  </a:extLst>
                </p14:cNvPr>
                <p14:cNvContentPartPr/>
                <p14:nvPr/>
              </p14:nvContentPartPr>
              <p14:xfrm>
                <a:off x="25154" y="5489567"/>
                <a:ext cx="3753360" cy="404280"/>
              </p14:xfrm>
            </p:contentPart>
          </mc:Choice>
          <mc:Fallback xmlns="">
            <p:pic>
              <p:nvPicPr>
                <p:cNvPr id="9" name="Ink 8">
                  <a:extLst>
                    <a:ext uri="{FF2B5EF4-FFF2-40B4-BE49-F238E27FC236}">
                      <a16:creationId xmlns:a16="http://schemas.microsoft.com/office/drawing/2014/main" id="{4F5A5C5B-7FE2-DDA2-1FCF-52BD8039C37D}"/>
                    </a:ext>
                  </a:extLst>
                </p:cNvPr>
                <p:cNvPicPr/>
                <p:nvPr/>
              </p:nvPicPr>
              <p:blipFill>
                <a:blip r:embed="rId5"/>
                <a:stretch>
                  <a:fillRect/>
                </a:stretch>
              </p:blipFill>
              <p:spPr>
                <a:xfrm>
                  <a:off x="-3700" y="5431895"/>
                  <a:ext cx="3810491" cy="519047"/>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B1F92701-D111-EEBB-95F0-24637DE9DF77}"/>
                    </a:ext>
                  </a:extLst>
                </p14:cNvPr>
                <p14:cNvContentPartPr/>
                <p14:nvPr/>
              </p14:nvContentPartPr>
              <p14:xfrm>
                <a:off x="402794" y="5206607"/>
                <a:ext cx="3427560" cy="859680"/>
              </p14:xfrm>
            </p:contentPart>
          </mc:Choice>
          <mc:Fallback xmlns="">
            <p:pic>
              <p:nvPicPr>
                <p:cNvPr id="16" name="Ink 15">
                  <a:extLst>
                    <a:ext uri="{FF2B5EF4-FFF2-40B4-BE49-F238E27FC236}">
                      <a16:creationId xmlns:a16="http://schemas.microsoft.com/office/drawing/2014/main" id="{B1F92701-D111-EEBB-95F0-24637DE9DF77}"/>
                    </a:ext>
                  </a:extLst>
                </p:cNvPr>
                <p:cNvPicPr/>
                <p:nvPr/>
              </p:nvPicPr>
              <p:blipFill>
                <a:blip r:embed="rId7"/>
                <a:stretch>
                  <a:fillRect/>
                </a:stretch>
              </p:blipFill>
              <p:spPr>
                <a:xfrm>
                  <a:off x="388366" y="5192183"/>
                  <a:ext cx="3455839" cy="887951"/>
                </a:xfrm>
                <a:prstGeom prst="rect">
                  <a:avLst/>
                </a:prstGeom>
              </p:spPr>
            </p:pic>
          </mc:Fallback>
        </mc:AlternateContent>
      </p:grpSp>
    </p:spTree>
    <p:extLst>
      <p:ext uri="{BB962C8B-B14F-4D97-AF65-F5344CB8AC3E}">
        <p14:creationId xmlns:p14="http://schemas.microsoft.com/office/powerpoint/2010/main" val="23854062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Rectangle 28">
            <a:extLst>
              <a:ext uri="{FF2B5EF4-FFF2-40B4-BE49-F238E27FC236}">
                <a16:creationId xmlns:a16="http://schemas.microsoft.com/office/drawing/2014/main" id="{B5ABDEAA-B248-4182-B67C-A925338E7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008" y="252743"/>
            <a:ext cx="4739619" cy="304261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Rectangle 30">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449" y="3548095"/>
            <a:ext cx="4739619" cy="304261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ontent Placeholder 2">
            <a:extLst>
              <a:ext uri="{FF2B5EF4-FFF2-40B4-BE49-F238E27FC236}">
                <a16:creationId xmlns:a16="http://schemas.microsoft.com/office/drawing/2014/main" id="{D11036F2-FC22-CB5E-9D14-28D5ED4476AB}"/>
              </a:ext>
            </a:extLst>
          </p:cNvPr>
          <p:cNvSpPr>
            <a:spLocks noGrp="1"/>
          </p:cNvSpPr>
          <p:nvPr>
            <p:ph idx="1"/>
          </p:nvPr>
        </p:nvSpPr>
        <p:spPr>
          <a:xfrm>
            <a:off x="6392583" y="2645922"/>
            <a:ext cx="4434721" cy="3710427"/>
          </a:xfrm>
        </p:spPr>
        <p:txBody>
          <a:bodyPr anchor="t">
            <a:normAutofit/>
          </a:bodyPr>
          <a:lstStyle/>
          <a:p>
            <a:r>
              <a:rPr lang="en-GB" sz="2000"/>
              <a:t>Now we can swap out our orbit controls for our first person controls</a:t>
            </a:r>
          </a:p>
        </p:txBody>
      </p:sp>
      <p:cxnSp>
        <p:nvCxnSpPr>
          <p:cNvPr id="33" name="Straight Connector 3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F72DBD4A-F76D-75C2-1A7E-B11CDC408FD0}"/>
              </a:ext>
            </a:extLst>
          </p:cNvPr>
          <p:cNvGrpSpPr/>
          <p:nvPr/>
        </p:nvGrpSpPr>
        <p:grpSpPr>
          <a:xfrm>
            <a:off x="1351910" y="1331372"/>
            <a:ext cx="4281815" cy="885350"/>
            <a:chOff x="838200" y="2458480"/>
            <a:chExt cx="6363588" cy="1315800"/>
          </a:xfrm>
        </p:grpSpPr>
        <p:pic>
          <p:nvPicPr>
            <p:cNvPr id="5" name="Picture 4">
              <a:extLst>
                <a:ext uri="{FF2B5EF4-FFF2-40B4-BE49-F238E27FC236}">
                  <a16:creationId xmlns:a16="http://schemas.microsoft.com/office/drawing/2014/main" id="{83DF160F-A65C-9389-2E36-09ED59AA4793}"/>
                </a:ext>
              </a:extLst>
            </p:cNvPr>
            <p:cNvPicPr>
              <a:picLocks noChangeAspect="1"/>
            </p:cNvPicPr>
            <p:nvPr/>
          </p:nvPicPr>
          <p:blipFill>
            <a:blip r:embed="rId2"/>
            <a:stretch>
              <a:fillRect/>
            </a:stretch>
          </p:blipFill>
          <p:spPr>
            <a:xfrm>
              <a:off x="838200" y="3056681"/>
              <a:ext cx="6363588" cy="438211"/>
            </a:xfrm>
            <a:prstGeom prst="rect">
              <a:avLst/>
            </a:prstGeom>
          </p:spPr>
        </p:pic>
        <p:grpSp>
          <p:nvGrpSpPr>
            <p:cNvPr id="9" name="Group 8">
              <a:extLst>
                <a:ext uri="{FF2B5EF4-FFF2-40B4-BE49-F238E27FC236}">
                  <a16:creationId xmlns:a16="http://schemas.microsoft.com/office/drawing/2014/main" id="{46D97C22-2D48-9E6A-E3AE-DE7BDB5B8431}"/>
                </a:ext>
              </a:extLst>
            </p:cNvPr>
            <p:cNvGrpSpPr/>
            <p:nvPr/>
          </p:nvGrpSpPr>
          <p:grpSpPr>
            <a:xfrm>
              <a:off x="2885360" y="2458480"/>
              <a:ext cx="1249560" cy="1315800"/>
              <a:chOff x="2885360" y="2458480"/>
              <a:chExt cx="1249560" cy="1315800"/>
            </a:xfrm>
          </p:grpSpPr>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24F0372B-A517-41DE-0222-AA752F0C3F5A}"/>
                      </a:ext>
                    </a:extLst>
                  </p14:cNvPr>
                  <p14:cNvContentPartPr/>
                  <p14:nvPr/>
                </p14:nvContentPartPr>
                <p14:xfrm>
                  <a:off x="2885360" y="2539840"/>
                  <a:ext cx="1249560" cy="1234440"/>
                </p14:xfrm>
              </p:contentPart>
            </mc:Choice>
            <mc:Fallback xmlns="">
              <p:pic>
                <p:nvPicPr>
                  <p:cNvPr id="7" name="Ink 6">
                    <a:extLst>
                      <a:ext uri="{FF2B5EF4-FFF2-40B4-BE49-F238E27FC236}">
                        <a16:creationId xmlns:a16="http://schemas.microsoft.com/office/drawing/2014/main" id="{24F0372B-A517-41DE-0222-AA752F0C3F5A}"/>
                      </a:ext>
                    </a:extLst>
                  </p:cNvPr>
                  <p:cNvPicPr/>
                  <p:nvPr/>
                </p:nvPicPr>
                <p:blipFill>
                  <a:blip r:embed="rId4"/>
                  <a:stretch>
                    <a:fillRect/>
                  </a:stretch>
                </p:blipFill>
                <p:spPr>
                  <a:xfrm>
                    <a:off x="2871987" y="2526469"/>
                    <a:ext cx="1275771" cy="1260648"/>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8D387D4C-7705-D1FD-A41C-BE5E8ABCEFD8}"/>
                      </a:ext>
                    </a:extLst>
                  </p14:cNvPr>
                  <p14:cNvContentPartPr/>
                  <p14:nvPr/>
                </p14:nvContentPartPr>
                <p14:xfrm>
                  <a:off x="3142760" y="2458480"/>
                  <a:ext cx="789120" cy="1019160"/>
                </p14:xfrm>
              </p:contentPart>
            </mc:Choice>
            <mc:Fallback xmlns="">
              <p:pic>
                <p:nvPicPr>
                  <p:cNvPr id="8" name="Ink 7">
                    <a:extLst>
                      <a:ext uri="{FF2B5EF4-FFF2-40B4-BE49-F238E27FC236}">
                        <a16:creationId xmlns:a16="http://schemas.microsoft.com/office/drawing/2014/main" id="{8D387D4C-7705-D1FD-A41C-BE5E8ABCEFD8}"/>
                      </a:ext>
                    </a:extLst>
                  </p:cNvPr>
                  <p:cNvPicPr/>
                  <p:nvPr/>
                </p:nvPicPr>
                <p:blipFill>
                  <a:blip r:embed="rId6"/>
                  <a:stretch>
                    <a:fillRect/>
                  </a:stretch>
                </p:blipFill>
                <p:spPr>
                  <a:xfrm>
                    <a:off x="3129385" y="2445105"/>
                    <a:ext cx="815335" cy="1045375"/>
                  </a:xfrm>
                  <a:prstGeom prst="rect">
                    <a:avLst/>
                  </a:prstGeom>
                </p:spPr>
              </p:pic>
            </mc:Fallback>
          </mc:AlternateContent>
        </p:grpSp>
      </p:grpSp>
      <p:grpSp>
        <p:nvGrpSpPr>
          <p:cNvPr id="11" name="Group 10">
            <a:extLst>
              <a:ext uri="{FF2B5EF4-FFF2-40B4-BE49-F238E27FC236}">
                <a16:creationId xmlns:a16="http://schemas.microsoft.com/office/drawing/2014/main" id="{C8210895-8567-28DC-EFED-0B1E77244F9B}"/>
              </a:ext>
            </a:extLst>
          </p:cNvPr>
          <p:cNvGrpSpPr/>
          <p:nvPr/>
        </p:nvGrpSpPr>
        <p:grpSpPr>
          <a:xfrm>
            <a:off x="654351" y="4760355"/>
            <a:ext cx="4281815" cy="618085"/>
            <a:chOff x="531683" y="3871480"/>
            <a:chExt cx="10945753" cy="1580036"/>
          </a:xfrm>
        </p:grpSpPr>
        <p:pic>
          <p:nvPicPr>
            <p:cNvPr id="6" name="Picture 5">
              <a:extLst>
                <a:ext uri="{FF2B5EF4-FFF2-40B4-BE49-F238E27FC236}">
                  <a16:creationId xmlns:a16="http://schemas.microsoft.com/office/drawing/2014/main" id="{CE5D1612-62C3-0B91-9CEA-8A45518B18E5}"/>
                </a:ext>
              </a:extLst>
            </p:cNvPr>
            <p:cNvPicPr>
              <a:picLocks noChangeAspect="1"/>
            </p:cNvPicPr>
            <p:nvPr/>
          </p:nvPicPr>
          <p:blipFill>
            <a:blip r:embed="rId7"/>
            <a:stretch>
              <a:fillRect/>
            </a:stretch>
          </p:blipFill>
          <p:spPr>
            <a:xfrm>
              <a:off x="531683" y="4860884"/>
              <a:ext cx="10945753" cy="590632"/>
            </a:xfrm>
            <a:prstGeom prst="rect">
              <a:avLst/>
            </a:prstGeom>
          </p:spPr>
        </p:pic>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E9B61FA-587E-1FB6-21AF-6D7A3B71870C}"/>
                    </a:ext>
                  </a:extLst>
                </p14:cNvPr>
                <p14:cNvContentPartPr/>
                <p14:nvPr/>
              </p14:nvContentPartPr>
              <p14:xfrm>
                <a:off x="10139360" y="3871480"/>
                <a:ext cx="965520" cy="974520"/>
              </p14:xfrm>
            </p:contentPart>
          </mc:Choice>
          <mc:Fallback xmlns="">
            <p:pic>
              <p:nvPicPr>
                <p:cNvPr id="10" name="Ink 9">
                  <a:extLst>
                    <a:ext uri="{FF2B5EF4-FFF2-40B4-BE49-F238E27FC236}">
                      <a16:creationId xmlns:a16="http://schemas.microsoft.com/office/drawing/2014/main" id="{AE9B61FA-587E-1FB6-21AF-6D7A3B71870C}"/>
                    </a:ext>
                  </a:extLst>
                </p:cNvPr>
                <p:cNvPicPr/>
                <p:nvPr/>
              </p:nvPicPr>
              <p:blipFill>
                <a:blip r:embed="rId9"/>
                <a:stretch>
                  <a:fillRect/>
                </a:stretch>
              </p:blipFill>
              <p:spPr>
                <a:xfrm>
                  <a:off x="10116350" y="3848496"/>
                  <a:ext cx="1010621" cy="1019569"/>
                </a:xfrm>
                <a:prstGeom prst="rect">
                  <a:avLst/>
                </a:prstGeom>
              </p:spPr>
            </p:pic>
          </mc:Fallback>
        </mc:AlternateContent>
      </p:grpSp>
    </p:spTree>
    <p:extLst>
      <p:ext uri="{BB962C8B-B14F-4D97-AF65-F5344CB8AC3E}">
        <p14:creationId xmlns:p14="http://schemas.microsoft.com/office/powerpoint/2010/main" val="42320741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FEB45-01E7-74A0-7E01-EB838C1716B9}"/>
              </a:ext>
            </a:extLst>
          </p:cNvPr>
          <p:cNvSpPr>
            <a:spLocks noGrp="1"/>
          </p:cNvSpPr>
          <p:nvPr>
            <p:ph type="title"/>
          </p:nvPr>
        </p:nvSpPr>
        <p:spPr>
          <a:xfrm>
            <a:off x="838200" y="18255"/>
            <a:ext cx="10515600" cy="1325563"/>
          </a:xfrm>
        </p:spPr>
        <p:txBody>
          <a:bodyPr/>
          <a:lstStyle/>
          <a:p>
            <a:r>
              <a:rPr lang="en-GB" dirty="0" err="1"/>
              <a:t>Yipeeee</a:t>
            </a:r>
            <a:endParaRPr lang="en-GB" dirty="0"/>
          </a:p>
        </p:txBody>
      </p:sp>
      <p:sp>
        <p:nvSpPr>
          <p:cNvPr id="3" name="Content Placeholder 2">
            <a:extLst>
              <a:ext uri="{FF2B5EF4-FFF2-40B4-BE49-F238E27FC236}">
                <a16:creationId xmlns:a16="http://schemas.microsoft.com/office/drawing/2014/main" id="{A380D91B-56DC-4B91-1488-E21B0F5E8503}"/>
              </a:ext>
            </a:extLst>
          </p:cNvPr>
          <p:cNvSpPr>
            <a:spLocks noGrp="1"/>
          </p:cNvSpPr>
          <p:nvPr>
            <p:ph idx="1"/>
          </p:nvPr>
        </p:nvSpPr>
        <p:spPr>
          <a:xfrm>
            <a:off x="838200" y="1124585"/>
            <a:ext cx="10515600" cy="4351338"/>
          </a:xfrm>
        </p:spPr>
        <p:txBody>
          <a:bodyPr>
            <a:normAutofit/>
          </a:bodyPr>
          <a:lstStyle/>
          <a:p>
            <a:r>
              <a:rPr lang="en-GB" dirty="0"/>
              <a:t>We have now constructed a base project which we can make multiplayer. </a:t>
            </a:r>
          </a:p>
          <a:p>
            <a:endParaRPr lang="en-GB" dirty="0"/>
          </a:p>
        </p:txBody>
      </p:sp>
      <p:pic>
        <p:nvPicPr>
          <p:cNvPr id="5" name="Picture 4" descr="A screenshot of a computer&#10;&#10;Description automatically generated">
            <a:extLst>
              <a:ext uri="{FF2B5EF4-FFF2-40B4-BE49-F238E27FC236}">
                <a16:creationId xmlns:a16="http://schemas.microsoft.com/office/drawing/2014/main" id="{D6E4D199-FFBC-05A1-4724-C67B00B8BC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1851" y="1971040"/>
            <a:ext cx="9108298" cy="5131435"/>
          </a:xfrm>
          <a:prstGeom prst="rect">
            <a:avLst/>
          </a:prstGeom>
        </p:spPr>
      </p:pic>
      <p:sp>
        <p:nvSpPr>
          <p:cNvPr id="6" name="TextBox 5">
            <a:extLst>
              <a:ext uri="{FF2B5EF4-FFF2-40B4-BE49-F238E27FC236}">
                <a16:creationId xmlns:a16="http://schemas.microsoft.com/office/drawing/2014/main" id="{C52AA823-BA73-7CBC-EBBB-F84153EAE5F4}"/>
              </a:ext>
            </a:extLst>
          </p:cNvPr>
          <p:cNvSpPr txBox="1"/>
          <p:nvPr/>
        </p:nvSpPr>
        <p:spPr>
          <a:xfrm rot="740128">
            <a:off x="7396480" y="413325"/>
            <a:ext cx="4937760" cy="923330"/>
          </a:xfrm>
          <a:prstGeom prst="rect">
            <a:avLst/>
          </a:prstGeom>
          <a:noFill/>
        </p:spPr>
        <p:txBody>
          <a:bodyPr wrap="square" rtlCol="0">
            <a:spAutoFit/>
          </a:bodyPr>
          <a:lstStyle/>
          <a:p>
            <a:r>
              <a:rPr lang="en-GB" dirty="0"/>
              <a:t>Also if anyone could tell me what environment I have recreated here that would make me very happy 😉</a:t>
            </a:r>
          </a:p>
        </p:txBody>
      </p:sp>
    </p:spTree>
    <p:extLst>
      <p:ext uri="{BB962C8B-B14F-4D97-AF65-F5344CB8AC3E}">
        <p14:creationId xmlns:p14="http://schemas.microsoft.com/office/powerpoint/2010/main" val="28375794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57AB05E-6B1B-6F14-3880-EC5021227656}"/>
              </a:ext>
            </a:extLst>
          </p:cNvPr>
          <p:cNvSpPr>
            <a:spLocks noGrp="1"/>
          </p:cNvSpPr>
          <p:nvPr>
            <p:ph idx="1"/>
          </p:nvPr>
        </p:nvSpPr>
        <p:spPr>
          <a:xfrm>
            <a:off x="838200" y="1929384"/>
            <a:ext cx="10515600" cy="4251960"/>
          </a:xfrm>
        </p:spPr>
        <p:txBody>
          <a:bodyPr>
            <a:normAutofit/>
          </a:bodyPr>
          <a:lstStyle/>
          <a:p>
            <a:r>
              <a:rPr lang="en-GB" sz="2200"/>
              <a:t>The aim will be to have two clients able to connect to the server and see each other walk around. A client can leave and join back at any time.</a:t>
            </a:r>
          </a:p>
          <a:p>
            <a:endParaRPr lang="en-GB" sz="2200"/>
          </a:p>
          <a:p>
            <a:r>
              <a:rPr lang="en-GB" sz="2200"/>
              <a:t>A limitation of the system we will build is that it will be made for only 2 clients to connect at once you will have to think or experiment yourselves if you want more than 2 clients 😉</a:t>
            </a:r>
          </a:p>
          <a:p>
            <a:endParaRPr lang="en-GB" sz="2200"/>
          </a:p>
          <a:p>
            <a:r>
              <a:rPr lang="en-GB" sz="2200"/>
              <a:t>Doesn’t handle disconnections then reconnections well same again 😉</a:t>
            </a:r>
          </a:p>
          <a:p>
            <a:endParaRPr lang="en-GB" sz="2200"/>
          </a:p>
        </p:txBody>
      </p:sp>
    </p:spTree>
    <p:extLst>
      <p:ext uri="{BB962C8B-B14F-4D97-AF65-F5344CB8AC3E}">
        <p14:creationId xmlns:p14="http://schemas.microsoft.com/office/powerpoint/2010/main" val="3735711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99B026-4A75-C166-B2DB-7E408AA33F44}"/>
              </a:ext>
            </a:extLst>
          </p:cNvPr>
          <p:cNvSpPr>
            <a:spLocks noGrp="1"/>
          </p:cNvSpPr>
          <p:nvPr>
            <p:ph type="title"/>
          </p:nvPr>
        </p:nvSpPr>
        <p:spPr>
          <a:xfrm>
            <a:off x="838200" y="365125"/>
            <a:ext cx="10515600" cy="1325563"/>
          </a:xfrm>
        </p:spPr>
        <p:txBody>
          <a:bodyPr>
            <a:normAutofit/>
          </a:bodyPr>
          <a:lstStyle/>
          <a:p>
            <a:r>
              <a:rPr lang="en-GB" sz="5400"/>
              <a:t>Design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36D3A1E-F2D2-4D03-EBA6-499F44DE007D}"/>
              </a:ext>
            </a:extLst>
          </p:cNvPr>
          <p:cNvSpPr>
            <a:spLocks noGrp="1"/>
          </p:cNvSpPr>
          <p:nvPr>
            <p:ph idx="1"/>
          </p:nvPr>
        </p:nvSpPr>
        <p:spPr>
          <a:xfrm>
            <a:off x="838200" y="1929384"/>
            <a:ext cx="10515600" cy="4251960"/>
          </a:xfrm>
        </p:spPr>
        <p:txBody>
          <a:bodyPr>
            <a:normAutofit/>
          </a:bodyPr>
          <a:lstStyle/>
          <a:p>
            <a:r>
              <a:rPr lang="en-GB" sz="2200"/>
              <a:t>We will follow a client server model when designing our networking</a:t>
            </a:r>
          </a:p>
          <a:p>
            <a:r>
              <a:rPr lang="en-GB" sz="2200"/>
              <a:t>This means if client a wants to communicate with client be they must send a message to the server who will relay that message to the appropriate client</a:t>
            </a:r>
          </a:p>
          <a:p>
            <a:endParaRPr lang="en-GB" sz="2200"/>
          </a:p>
          <a:p>
            <a:r>
              <a:rPr lang="en-GB" sz="2200"/>
              <a:t>We will use a client authoritative model, trust the client.</a:t>
            </a:r>
          </a:p>
        </p:txBody>
      </p:sp>
    </p:spTree>
    <p:extLst>
      <p:ext uri="{BB962C8B-B14F-4D97-AF65-F5344CB8AC3E}">
        <p14:creationId xmlns:p14="http://schemas.microsoft.com/office/powerpoint/2010/main" val="18802031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AB4D6A9A-289F-FBBE-B0A9-8D2CB0BB9FC1}"/>
              </a:ext>
            </a:extLst>
          </p:cNvPr>
          <p:cNvSpPr>
            <a:spLocks noGrp="1"/>
          </p:cNvSpPr>
          <p:nvPr>
            <p:ph type="title"/>
          </p:nvPr>
        </p:nvSpPr>
        <p:spPr>
          <a:xfrm>
            <a:off x="3880430" y="583345"/>
            <a:ext cx="7160357" cy="4164820"/>
          </a:xfrm>
        </p:spPr>
        <p:txBody>
          <a:bodyPr vert="horz" lIns="91440" tIns="45720" rIns="91440" bIns="45720" rtlCol="0" anchor="t">
            <a:normAutofit/>
          </a:bodyPr>
          <a:lstStyle/>
          <a:p>
            <a:pPr algn="r"/>
            <a:r>
              <a:rPr lang="en-US" sz="8000" kern="1200">
                <a:solidFill>
                  <a:srgbClr val="FFFFFF"/>
                </a:solidFill>
                <a:latin typeface="+mj-lt"/>
                <a:ea typeface="+mj-ea"/>
                <a:cs typeface="+mj-cs"/>
              </a:rPr>
              <a:t>Time to make it multiplayer!!</a:t>
            </a:r>
          </a:p>
        </p:txBody>
      </p:sp>
      <p:sp>
        <p:nvSpPr>
          <p:cNvPr id="9"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1"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3"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5" name="Straight Connector 14">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7"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19"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21"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3434554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BF4DF2C-F028-4921-9C23-41303F650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7B9A1ABD-41D0-AFCB-4C3A-C54026102C6F}"/>
              </a:ext>
            </a:extLst>
          </p:cNvPr>
          <p:cNvSpPr>
            <a:spLocks noGrp="1"/>
          </p:cNvSpPr>
          <p:nvPr>
            <p:ph type="title"/>
          </p:nvPr>
        </p:nvSpPr>
        <p:spPr>
          <a:xfrm>
            <a:off x="457200" y="1598246"/>
            <a:ext cx="4412419" cy="3626217"/>
          </a:xfrm>
        </p:spPr>
        <p:txBody>
          <a:bodyPr vert="horz" lIns="91440" tIns="45720" rIns="91440" bIns="45720" rtlCol="0" anchor="t">
            <a:normAutofit/>
          </a:bodyPr>
          <a:lstStyle/>
          <a:p>
            <a:pPr algn="r"/>
            <a:r>
              <a:rPr lang="en-US" sz="8000" kern="1200">
                <a:solidFill>
                  <a:srgbClr val="FFFFFF"/>
                </a:solidFill>
                <a:latin typeface="+mj-lt"/>
                <a:ea typeface="+mj-ea"/>
                <a:cs typeface="+mj-cs"/>
              </a:rPr>
              <a:t>Server</a:t>
            </a:r>
          </a:p>
        </p:txBody>
      </p:sp>
      <p:sp>
        <p:nvSpPr>
          <p:cNvPr id="3" name="Content Placeholder 2">
            <a:extLst>
              <a:ext uri="{FF2B5EF4-FFF2-40B4-BE49-F238E27FC236}">
                <a16:creationId xmlns:a16="http://schemas.microsoft.com/office/drawing/2014/main" id="{50C3B948-88AF-DD00-DD89-F39A84156675}"/>
              </a:ext>
            </a:extLst>
          </p:cNvPr>
          <p:cNvSpPr>
            <a:spLocks noGrp="1"/>
          </p:cNvSpPr>
          <p:nvPr>
            <p:ph idx="1"/>
          </p:nvPr>
        </p:nvSpPr>
        <p:spPr>
          <a:xfrm>
            <a:off x="457200" y="5350213"/>
            <a:ext cx="4412417" cy="1031537"/>
          </a:xfrm>
        </p:spPr>
        <p:txBody>
          <a:bodyPr vert="horz" lIns="91440" tIns="45720" rIns="91440" bIns="45720" rtlCol="0">
            <a:normAutofit/>
          </a:bodyPr>
          <a:lstStyle/>
          <a:p>
            <a:pPr marL="0" indent="0" algn="r">
              <a:buNone/>
            </a:pPr>
            <a:r>
              <a:rPr lang="en-US" sz="3200" kern="1200">
                <a:solidFill>
                  <a:srgbClr val="FFFFFF"/>
                </a:solidFill>
                <a:latin typeface="+mn-lt"/>
                <a:ea typeface="+mn-ea"/>
                <a:cs typeface="+mn-cs"/>
              </a:rPr>
              <a:t>First we will use npm to install socket io </a:t>
            </a:r>
          </a:p>
        </p:txBody>
      </p:sp>
      <p:cxnSp>
        <p:nvCxnSpPr>
          <p:cNvPr id="14" name="Straight Connector 1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pic>
        <p:nvPicPr>
          <p:cNvPr id="5" name="Picture 4" descr="A black rectangular with colorful lights and words&#10;&#10;Description automatically generated with medium confidence">
            <a:extLst>
              <a:ext uri="{FF2B5EF4-FFF2-40B4-BE49-F238E27FC236}">
                <a16:creationId xmlns:a16="http://schemas.microsoft.com/office/drawing/2014/main" id="{E9B87DE4-1D87-DCB9-6ED6-CF2817B949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6925" y="1848234"/>
            <a:ext cx="5664133" cy="4219778"/>
          </a:xfrm>
          <a:prstGeom prst="rect">
            <a:avLst/>
          </a:prstGeom>
        </p:spPr>
      </p:pic>
      <p:grpSp>
        <p:nvGrpSpPr>
          <p:cNvPr id="16" name="Group 15">
            <a:extLst>
              <a:ext uri="{FF2B5EF4-FFF2-40B4-BE49-F238E27FC236}">
                <a16:creationId xmlns:a16="http://schemas.microsoft.com/office/drawing/2014/main" id="{892B7B61-D701-474B-AE8F-EA238B550A7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12034" y="1267063"/>
            <a:ext cx="368480" cy="519967"/>
            <a:chOff x="11512034" y="1267063"/>
            <a:chExt cx="368480" cy="519967"/>
          </a:xfrm>
          <a:solidFill>
            <a:srgbClr val="FFFFFF"/>
          </a:solidFill>
        </p:grpSpPr>
        <p:sp>
          <p:nvSpPr>
            <p:cNvPr id="17"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grpFill/>
            <a:ln w="603" cap="flat">
              <a:noFill/>
              <a:prstDash val="solid"/>
              <a:miter/>
            </a:ln>
          </p:spPr>
          <p:txBody>
            <a:bodyPr rtlCol="0" anchor="ctr"/>
            <a:lstStyle/>
            <a:p>
              <a:endParaRPr lang="en-US">
                <a:solidFill>
                  <a:srgbClr val="FFFFFF"/>
                </a:solidFill>
              </a:endParaRPr>
            </a:p>
          </p:txBody>
        </p:sp>
        <p:sp>
          <p:nvSpPr>
            <p:cNvPr id="18"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grpFill/>
            <a:ln w="610" cap="flat">
              <a:noFill/>
              <a:prstDash val="solid"/>
              <a:miter/>
            </a:ln>
          </p:spPr>
          <p:txBody>
            <a:bodyPr rtlCol="0" anchor="ctr"/>
            <a:lstStyle/>
            <a:p>
              <a:endParaRPr lang="en-US">
                <a:solidFill>
                  <a:srgbClr val="FFFFFF"/>
                </a:solidFill>
              </a:endParaRPr>
            </a:p>
          </p:txBody>
        </p:sp>
      </p:grpSp>
    </p:spTree>
    <p:extLst>
      <p:ext uri="{BB962C8B-B14F-4D97-AF65-F5344CB8AC3E}">
        <p14:creationId xmlns:p14="http://schemas.microsoft.com/office/powerpoint/2010/main" val="38318138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92DC0-765A-2539-1A2B-A0C77CD0AF4E}"/>
              </a:ext>
            </a:extLst>
          </p:cNvPr>
          <p:cNvSpPr>
            <a:spLocks noGrp="1"/>
          </p:cNvSpPr>
          <p:nvPr>
            <p:ph type="title"/>
          </p:nvPr>
        </p:nvSpPr>
        <p:spPr/>
        <p:txBody>
          <a:bodyPr/>
          <a:lstStyle/>
          <a:p>
            <a:r>
              <a:rPr lang="en-GB" dirty="0"/>
              <a:t>Now lets edit our server code </a:t>
            </a:r>
          </a:p>
        </p:txBody>
      </p:sp>
      <p:sp>
        <p:nvSpPr>
          <p:cNvPr id="3" name="Content Placeholder 2">
            <a:extLst>
              <a:ext uri="{FF2B5EF4-FFF2-40B4-BE49-F238E27FC236}">
                <a16:creationId xmlns:a16="http://schemas.microsoft.com/office/drawing/2014/main" id="{1AEBDF32-24ED-DBC1-E091-900C7334012A}"/>
              </a:ext>
            </a:extLst>
          </p:cNvPr>
          <p:cNvSpPr>
            <a:spLocks noGrp="1"/>
          </p:cNvSpPr>
          <p:nvPr>
            <p:ph idx="1"/>
          </p:nvPr>
        </p:nvSpPr>
        <p:spPr>
          <a:xfrm>
            <a:off x="604520" y="1591945"/>
            <a:ext cx="10515600" cy="4351338"/>
          </a:xfrm>
        </p:spPr>
        <p:txBody>
          <a:bodyPr/>
          <a:lstStyle/>
          <a:p>
            <a:r>
              <a:rPr lang="en-GB" dirty="0"/>
              <a:t>We will add a layer over the top of our express server to make the server an express and socket io server</a:t>
            </a:r>
          </a:p>
        </p:txBody>
      </p:sp>
      <p:sp>
        <p:nvSpPr>
          <p:cNvPr id="9" name="Rectangle 8">
            <a:extLst>
              <a:ext uri="{FF2B5EF4-FFF2-40B4-BE49-F238E27FC236}">
                <a16:creationId xmlns:a16="http://schemas.microsoft.com/office/drawing/2014/main" id="{C69C5E5A-2327-C9D7-42AB-CC79ED7A7177}"/>
              </a:ext>
            </a:extLst>
          </p:cNvPr>
          <p:cNvSpPr/>
          <p:nvPr/>
        </p:nvSpPr>
        <p:spPr>
          <a:xfrm>
            <a:off x="2875280" y="3779520"/>
            <a:ext cx="1909714" cy="17373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41096162-CCB8-5322-8A74-C358F31DB5C3}"/>
              </a:ext>
            </a:extLst>
          </p:cNvPr>
          <p:cNvGrpSpPr/>
          <p:nvPr/>
        </p:nvGrpSpPr>
        <p:grpSpPr>
          <a:xfrm>
            <a:off x="0" y="3201082"/>
            <a:ext cx="12192000" cy="3656918"/>
            <a:chOff x="0" y="3201082"/>
            <a:chExt cx="12192000" cy="3656918"/>
          </a:xfrm>
        </p:grpSpPr>
        <p:pic>
          <p:nvPicPr>
            <p:cNvPr id="5" name="Picture 4">
              <a:extLst>
                <a:ext uri="{FF2B5EF4-FFF2-40B4-BE49-F238E27FC236}">
                  <a16:creationId xmlns:a16="http://schemas.microsoft.com/office/drawing/2014/main" id="{0E8BDF3E-1AAD-7AAE-854F-57DBB14477FF}"/>
                </a:ext>
              </a:extLst>
            </p:cNvPr>
            <p:cNvPicPr>
              <a:picLocks noChangeAspect="1"/>
            </p:cNvPicPr>
            <p:nvPr/>
          </p:nvPicPr>
          <p:blipFill>
            <a:blip r:embed="rId2"/>
            <a:stretch>
              <a:fillRect/>
            </a:stretch>
          </p:blipFill>
          <p:spPr>
            <a:xfrm>
              <a:off x="5018674" y="5362366"/>
              <a:ext cx="7173326" cy="1495634"/>
            </a:xfrm>
            <a:prstGeom prst="rect">
              <a:avLst/>
            </a:prstGeom>
          </p:spPr>
        </p:pic>
        <p:sp>
          <p:nvSpPr>
            <p:cNvPr id="8" name="Arrow: Curved Down 7">
              <a:extLst>
                <a:ext uri="{FF2B5EF4-FFF2-40B4-BE49-F238E27FC236}">
                  <a16:creationId xmlns:a16="http://schemas.microsoft.com/office/drawing/2014/main" id="{D91B0B53-C00B-53F2-D896-7CEF2CA55B63}"/>
                </a:ext>
              </a:extLst>
            </p:cNvPr>
            <p:cNvSpPr/>
            <p:nvPr/>
          </p:nvSpPr>
          <p:spPr>
            <a:xfrm rot="706160">
              <a:off x="3351537" y="3569210"/>
              <a:ext cx="3892543" cy="1295400"/>
            </a:xfrm>
            <a:prstGeom prst="curvedDownArrow">
              <a:avLst>
                <a:gd name="adj1" fmla="val 25000"/>
                <a:gd name="adj2" fmla="val 53162"/>
                <a:gd name="adj3" fmla="val 2421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7" name="Picture 6">
              <a:extLst>
                <a:ext uri="{FF2B5EF4-FFF2-40B4-BE49-F238E27FC236}">
                  <a16:creationId xmlns:a16="http://schemas.microsoft.com/office/drawing/2014/main" id="{CDE8BFF5-D518-184D-359D-0AFD33AEEB2A}"/>
                </a:ext>
              </a:extLst>
            </p:cNvPr>
            <p:cNvPicPr>
              <a:picLocks noChangeAspect="1"/>
            </p:cNvPicPr>
            <p:nvPr/>
          </p:nvPicPr>
          <p:blipFill>
            <a:blip r:embed="rId3"/>
            <a:stretch>
              <a:fillRect/>
            </a:stretch>
          </p:blipFill>
          <p:spPr>
            <a:xfrm>
              <a:off x="0" y="3201082"/>
              <a:ext cx="4601217" cy="800212"/>
            </a:xfrm>
            <a:prstGeom prst="rect">
              <a:avLst/>
            </a:prstGeom>
          </p:spPr>
        </p:pic>
      </p:grpSp>
    </p:spTree>
    <p:extLst>
      <p:ext uri="{BB962C8B-B14F-4D97-AF65-F5344CB8AC3E}">
        <p14:creationId xmlns:p14="http://schemas.microsoft.com/office/powerpoint/2010/main" val="2350795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F09876-9A00-AD81-FCBF-FCBB42377EB8}"/>
              </a:ext>
            </a:extLst>
          </p:cNvPr>
          <p:cNvSpPr>
            <a:spLocks noGrp="1"/>
          </p:cNvSpPr>
          <p:nvPr>
            <p:ph type="title"/>
          </p:nvPr>
        </p:nvSpPr>
        <p:spPr>
          <a:xfrm>
            <a:off x="6739128" y="638089"/>
            <a:ext cx="4818888" cy="1476801"/>
          </a:xfrm>
        </p:spPr>
        <p:txBody>
          <a:bodyPr anchor="b">
            <a:normAutofit/>
          </a:bodyPr>
          <a:lstStyle/>
          <a:p>
            <a:r>
              <a:rPr lang="en-GB" sz="5000"/>
              <a:t>Now lets edit our server code</a:t>
            </a:r>
          </a:p>
        </p:txBody>
      </p:sp>
      <p:sp>
        <p:nvSpPr>
          <p:cNvPr id="23"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3A261BE-49DB-85E7-85B7-7E5D20895DA5}"/>
              </a:ext>
            </a:extLst>
          </p:cNvPr>
          <p:cNvSpPr>
            <a:spLocks noGrp="1"/>
          </p:cNvSpPr>
          <p:nvPr>
            <p:ph idx="1"/>
          </p:nvPr>
        </p:nvSpPr>
        <p:spPr>
          <a:xfrm>
            <a:off x="6739128" y="2664886"/>
            <a:ext cx="4818888" cy="3550789"/>
          </a:xfrm>
        </p:spPr>
        <p:txBody>
          <a:bodyPr anchor="t">
            <a:normAutofit/>
          </a:bodyPr>
          <a:lstStyle/>
          <a:p>
            <a:r>
              <a:rPr lang="en-GB" sz="2200"/>
              <a:t>Instead of app.listen to start our server we can use server.listen</a:t>
            </a:r>
          </a:p>
          <a:p>
            <a:endParaRPr lang="en-GB" sz="2200"/>
          </a:p>
          <a:p>
            <a:endParaRPr lang="en-GB" sz="2200"/>
          </a:p>
          <a:p>
            <a:endParaRPr lang="en-GB" sz="2200"/>
          </a:p>
        </p:txBody>
      </p:sp>
      <p:grpSp>
        <p:nvGrpSpPr>
          <p:cNvPr id="4" name="Group 3">
            <a:extLst>
              <a:ext uri="{FF2B5EF4-FFF2-40B4-BE49-F238E27FC236}">
                <a16:creationId xmlns:a16="http://schemas.microsoft.com/office/drawing/2014/main" id="{BE76A096-2ECF-F2ED-A43E-288CECF6A070}"/>
              </a:ext>
            </a:extLst>
          </p:cNvPr>
          <p:cNvGrpSpPr/>
          <p:nvPr/>
        </p:nvGrpSpPr>
        <p:grpSpPr>
          <a:xfrm>
            <a:off x="630935" y="2243403"/>
            <a:ext cx="8712357" cy="3417436"/>
            <a:chOff x="0" y="2917334"/>
            <a:chExt cx="11829136" cy="3575541"/>
          </a:xfrm>
        </p:grpSpPr>
        <p:pic>
          <p:nvPicPr>
            <p:cNvPr id="5" name="Picture 4">
              <a:extLst>
                <a:ext uri="{FF2B5EF4-FFF2-40B4-BE49-F238E27FC236}">
                  <a16:creationId xmlns:a16="http://schemas.microsoft.com/office/drawing/2014/main" id="{F5778162-2B98-3B66-F7ED-CDA8EF486DE6}"/>
                </a:ext>
              </a:extLst>
            </p:cNvPr>
            <p:cNvPicPr>
              <a:picLocks noChangeAspect="1"/>
            </p:cNvPicPr>
            <p:nvPr/>
          </p:nvPicPr>
          <p:blipFill>
            <a:blip r:embed="rId2"/>
            <a:stretch>
              <a:fillRect/>
            </a:stretch>
          </p:blipFill>
          <p:spPr>
            <a:xfrm>
              <a:off x="0" y="2917334"/>
              <a:ext cx="3938927" cy="1766426"/>
            </a:xfrm>
            <a:prstGeom prst="rect">
              <a:avLst/>
            </a:prstGeom>
          </p:spPr>
        </p:pic>
        <p:pic>
          <p:nvPicPr>
            <p:cNvPr id="7" name="Picture 6">
              <a:extLst>
                <a:ext uri="{FF2B5EF4-FFF2-40B4-BE49-F238E27FC236}">
                  <a16:creationId xmlns:a16="http://schemas.microsoft.com/office/drawing/2014/main" id="{63B7341C-5900-0AD1-AB6F-415058B0A5B1}"/>
                </a:ext>
              </a:extLst>
            </p:cNvPr>
            <p:cNvPicPr>
              <a:picLocks noChangeAspect="1"/>
            </p:cNvPicPr>
            <p:nvPr/>
          </p:nvPicPr>
          <p:blipFill>
            <a:blip r:embed="rId3"/>
            <a:stretch>
              <a:fillRect/>
            </a:stretch>
          </p:blipFill>
          <p:spPr>
            <a:xfrm>
              <a:off x="6723023" y="4730504"/>
              <a:ext cx="5106113" cy="1762371"/>
            </a:xfrm>
            <a:prstGeom prst="rect">
              <a:avLst/>
            </a:prstGeom>
          </p:spPr>
        </p:pic>
        <p:cxnSp>
          <p:nvCxnSpPr>
            <p:cNvPr id="9" name="Straight Arrow Connector 8">
              <a:extLst>
                <a:ext uri="{FF2B5EF4-FFF2-40B4-BE49-F238E27FC236}">
                  <a16:creationId xmlns:a16="http://schemas.microsoft.com/office/drawing/2014/main" id="{A32898E0-8756-F912-E159-B344B9BF5621}"/>
                </a:ext>
              </a:extLst>
            </p:cNvPr>
            <p:cNvCxnSpPr>
              <a:cxnSpLocks/>
            </p:cNvCxnSpPr>
            <p:nvPr/>
          </p:nvCxnSpPr>
          <p:spPr>
            <a:xfrm>
              <a:off x="4007150" y="3793054"/>
              <a:ext cx="2715873" cy="828000"/>
            </a:xfrm>
            <a:prstGeom prst="straightConnector1">
              <a:avLst/>
            </a:prstGeom>
            <a:ln w="76200" cap="flat" cmpd="sng" algn="ctr">
              <a:solidFill>
                <a:srgbClr val="0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27808029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85D4D9-45D5-706C-D368-EA44863FDDD1}"/>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3700" kern="1200">
                <a:solidFill>
                  <a:schemeClr val="tx1"/>
                </a:solidFill>
                <a:latin typeface="+mj-lt"/>
                <a:ea typeface="+mj-ea"/>
                <a:cs typeface="+mj-cs"/>
              </a:rPr>
              <a:t>Next add socket io to the client</a:t>
            </a:r>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09BEFCE-B681-35EA-B27A-E2469CA6A269}"/>
              </a:ext>
            </a:extLst>
          </p:cNvPr>
          <p:cNvSpPr txBox="1"/>
          <p:nvPr/>
        </p:nvSpPr>
        <p:spPr>
          <a:xfrm>
            <a:off x="4666488" y="291905"/>
            <a:ext cx="6894576" cy="292608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400" dirty="0"/>
              <a:t>If your wondering how this socket.io.js file actually gets to your client. </a:t>
            </a:r>
            <a:r>
              <a:rPr lang="en-US" sz="1400" dirty="0" err="1"/>
              <a:t>Heres</a:t>
            </a:r>
            <a:r>
              <a:rPr lang="en-US" sz="1400" dirty="0"/>
              <a:t> how</a:t>
            </a:r>
          </a:p>
          <a:p>
            <a:pPr indent="-228600">
              <a:lnSpc>
                <a:spcPct val="90000"/>
              </a:lnSpc>
              <a:spcAft>
                <a:spcPts val="600"/>
              </a:spcAft>
              <a:buFont typeface="Arial" panose="020B0604020202020204" pitchFamily="34" charset="0"/>
              <a:buChar char="•"/>
            </a:pPr>
            <a:endParaRPr lang="en-US" sz="1400" dirty="0"/>
          </a:p>
          <a:p>
            <a:pPr indent="-228600">
              <a:lnSpc>
                <a:spcPct val="90000"/>
              </a:lnSpc>
              <a:spcAft>
                <a:spcPts val="600"/>
              </a:spcAft>
              <a:buFont typeface="Arial" panose="020B0604020202020204" pitchFamily="34" charset="0"/>
              <a:buChar char="•"/>
            </a:pPr>
            <a:r>
              <a:rPr lang="en-US" sz="1400" dirty="0"/>
              <a:t>The node package socket.io we installed earlier (</a:t>
            </a:r>
            <a:r>
              <a:rPr lang="en-US" sz="1400" dirty="0" err="1"/>
              <a:t>npm</a:t>
            </a:r>
            <a:r>
              <a:rPr lang="en-US" sz="1400" dirty="0"/>
              <a:t>) includes both the server side and client side code.</a:t>
            </a:r>
          </a:p>
          <a:p>
            <a:pPr indent="-228600">
              <a:lnSpc>
                <a:spcPct val="90000"/>
              </a:lnSpc>
              <a:spcAft>
                <a:spcPts val="600"/>
              </a:spcAft>
              <a:buFont typeface="Arial" panose="020B0604020202020204" pitchFamily="34" charset="0"/>
              <a:buChar char="•"/>
            </a:pPr>
            <a:endParaRPr lang="en-US" sz="1400" dirty="0"/>
          </a:p>
          <a:p>
            <a:pPr indent="-228600">
              <a:lnSpc>
                <a:spcPct val="90000"/>
              </a:lnSpc>
              <a:spcAft>
                <a:spcPts val="600"/>
              </a:spcAft>
              <a:buFont typeface="Arial" panose="020B0604020202020204" pitchFamily="34" charset="0"/>
              <a:buChar char="•"/>
            </a:pPr>
            <a:r>
              <a:rPr lang="en-US" sz="1400" dirty="0"/>
              <a:t>When we set up our server with socket io the endpoint /socket.io/socket.io.js was automatically created. </a:t>
            </a:r>
          </a:p>
          <a:p>
            <a:pPr indent="-228600">
              <a:lnSpc>
                <a:spcPct val="90000"/>
              </a:lnSpc>
              <a:spcAft>
                <a:spcPts val="600"/>
              </a:spcAft>
              <a:buFont typeface="Arial" panose="020B0604020202020204" pitchFamily="34" charset="0"/>
              <a:buChar char="•"/>
            </a:pPr>
            <a:endParaRPr lang="en-US" sz="1400" dirty="0"/>
          </a:p>
          <a:p>
            <a:pPr indent="-228600">
              <a:lnSpc>
                <a:spcPct val="90000"/>
              </a:lnSpc>
              <a:spcAft>
                <a:spcPts val="600"/>
              </a:spcAft>
              <a:buFont typeface="Arial" panose="020B0604020202020204" pitchFamily="34" charset="0"/>
              <a:buChar char="•"/>
            </a:pPr>
            <a:r>
              <a:rPr lang="en-US" sz="1400" dirty="0"/>
              <a:t>Anyone who has made a server so far has set up their own endpoints. Looks something like</a:t>
            </a:r>
          </a:p>
          <a:p>
            <a:pPr indent="-228600">
              <a:lnSpc>
                <a:spcPct val="90000"/>
              </a:lnSpc>
              <a:spcAft>
                <a:spcPts val="600"/>
              </a:spcAft>
              <a:buFont typeface="Arial" panose="020B0604020202020204" pitchFamily="34" charset="0"/>
              <a:buChar char="•"/>
            </a:pPr>
            <a:r>
              <a:rPr lang="en-US" sz="1400" dirty="0" err="1"/>
              <a:t>app.get</a:t>
            </a:r>
            <a:r>
              <a:rPr lang="en-US" sz="1400" dirty="0"/>
              <a:t>(“Address”, (req, res) =&gt;{}); see if you can see it in your code</a:t>
            </a:r>
          </a:p>
          <a:p>
            <a:pPr indent="-228600">
              <a:lnSpc>
                <a:spcPct val="90000"/>
              </a:lnSpc>
              <a:spcAft>
                <a:spcPts val="600"/>
              </a:spcAft>
              <a:buFont typeface="Arial" panose="020B0604020202020204" pitchFamily="34" charset="0"/>
              <a:buChar char="•"/>
            </a:pPr>
            <a:endParaRPr lang="en-US" sz="1400" dirty="0"/>
          </a:p>
          <a:p>
            <a:pPr indent="-228600">
              <a:lnSpc>
                <a:spcPct val="90000"/>
              </a:lnSpc>
              <a:spcAft>
                <a:spcPts val="600"/>
              </a:spcAft>
              <a:buFont typeface="Arial" panose="020B0604020202020204" pitchFamily="34" charset="0"/>
              <a:buChar char="•"/>
            </a:pPr>
            <a:endParaRPr lang="en-US" sz="1400" dirty="0"/>
          </a:p>
        </p:txBody>
      </p:sp>
      <p:pic>
        <p:nvPicPr>
          <p:cNvPr id="7" name="Content Placeholder 6" descr="A computer screen shot of a computer code&#10;&#10;Description automatically generated">
            <a:extLst>
              <a:ext uri="{FF2B5EF4-FFF2-40B4-BE49-F238E27FC236}">
                <a16:creationId xmlns:a16="http://schemas.microsoft.com/office/drawing/2014/main" id="{38CEF29D-7A65-A89C-D603-0C3BCED960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9125" y="2514600"/>
            <a:ext cx="10773750" cy="3959352"/>
          </a:xfrm>
          <a:prstGeom prst="rect">
            <a:avLst/>
          </a:prstGeom>
        </p:spPr>
      </p:pic>
    </p:spTree>
    <p:extLst>
      <p:ext uri="{BB962C8B-B14F-4D97-AF65-F5344CB8AC3E}">
        <p14:creationId xmlns:p14="http://schemas.microsoft.com/office/powerpoint/2010/main" val="19001404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73F4E75-C297-3BBF-B945-994551B9577D}"/>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AF8925-5979-0018-1EA1-19120045132E}"/>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4800" kern="1200">
                <a:solidFill>
                  <a:schemeClr val="tx1"/>
                </a:solidFill>
                <a:latin typeface="+mj-lt"/>
                <a:ea typeface="+mj-ea"/>
                <a:cs typeface="+mj-cs"/>
              </a:rPr>
              <a:t>continued</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2CF4D2B-B1C7-1413-4A64-786C43C8D118}"/>
              </a:ext>
            </a:extLst>
          </p:cNvPr>
          <p:cNvSpPr txBox="1"/>
          <p:nvPr/>
        </p:nvSpPr>
        <p:spPr>
          <a:xfrm>
            <a:off x="2133833" y="2308861"/>
            <a:ext cx="8710013" cy="258318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800" dirty="0"/>
              <a:t>Then when html sees our &lt;script&gt; tag it makes a http get request to the </a:t>
            </a:r>
            <a:r>
              <a:rPr lang="en-US" sz="2800" dirty="0" err="1"/>
              <a:t>src</a:t>
            </a:r>
            <a:r>
              <a:rPr lang="en-US" sz="2800" dirty="0"/>
              <a:t> which in this case is “socket.io/socket.io.js” and the server returns the client side library code</a:t>
            </a:r>
          </a:p>
        </p:txBody>
      </p:sp>
      <p:pic>
        <p:nvPicPr>
          <p:cNvPr id="7" name="Graphic 6" descr="Web Design">
            <a:extLst>
              <a:ext uri="{FF2B5EF4-FFF2-40B4-BE49-F238E27FC236}">
                <a16:creationId xmlns:a16="http://schemas.microsoft.com/office/drawing/2014/main" id="{E969D073-A8FA-6E0A-8BDF-9A2F85B88A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263661"/>
            <a:ext cx="1679214" cy="1679214"/>
          </a:xfrm>
          <a:prstGeom prst="rect">
            <a:avLst/>
          </a:prstGeom>
        </p:spPr>
      </p:pic>
    </p:spTree>
    <p:extLst>
      <p:ext uri="{BB962C8B-B14F-4D97-AF65-F5344CB8AC3E}">
        <p14:creationId xmlns:p14="http://schemas.microsoft.com/office/powerpoint/2010/main" val="28505886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55E2E5E-9659-13BF-EDD6-B69DFED84703}"/>
              </a:ext>
            </a:extLst>
          </p:cNvPr>
          <p:cNvSpPr>
            <a:spLocks noGrp="1"/>
          </p:cNvSpPr>
          <p:nvPr>
            <p:ph type="title"/>
          </p:nvPr>
        </p:nvSpPr>
        <p:spPr>
          <a:xfrm>
            <a:off x="3880430" y="583345"/>
            <a:ext cx="7160357" cy="4164820"/>
          </a:xfrm>
        </p:spPr>
        <p:txBody>
          <a:bodyPr vert="horz" lIns="91440" tIns="45720" rIns="91440" bIns="45720" rtlCol="0" anchor="t">
            <a:normAutofit/>
          </a:bodyPr>
          <a:lstStyle/>
          <a:p>
            <a:pPr algn="r"/>
            <a:r>
              <a:rPr lang="en-US" sz="8000" kern="1200">
                <a:solidFill>
                  <a:srgbClr val="FFFFFF"/>
                </a:solidFill>
                <a:latin typeface="+mj-lt"/>
                <a:ea typeface="+mj-ea"/>
                <a:cs typeface="+mj-cs"/>
              </a:rPr>
              <a:t>Okay now we are ready to start using the library!</a:t>
            </a:r>
          </a:p>
        </p:txBody>
      </p:sp>
      <p:sp>
        <p:nvSpPr>
          <p:cNvPr id="9"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1"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3"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5" name="Straight Connector 14">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7"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19"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21"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702887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B44442-37F8-D526-E206-5E8917F4E9F4}"/>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Initialize in our script</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Content Placeholder 5" descr="A black rectangular with colorful lights and text&#10;&#10;Description automatically generated">
            <a:extLst>
              <a:ext uri="{FF2B5EF4-FFF2-40B4-BE49-F238E27FC236}">
                <a16:creationId xmlns:a16="http://schemas.microsoft.com/office/drawing/2014/main" id="{497D7D8D-A558-49FE-735C-FEAEC2090E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64608" y="1025609"/>
            <a:ext cx="6846363" cy="4655527"/>
          </a:xfrm>
          <a:prstGeom prst="rect">
            <a:avLst/>
          </a:prstGeom>
        </p:spPr>
      </p:pic>
    </p:spTree>
    <p:extLst>
      <p:ext uri="{BB962C8B-B14F-4D97-AF65-F5344CB8AC3E}">
        <p14:creationId xmlns:p14="http://schemas.microsoft.com/office/powerpoint/2010/main" val="28140807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B2449D-6E38-4902-8B37-5772A00DA2C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Add this to our server</a:t>
            </a:r>
          </a:p>
        </p:txBody>
      </p:sp>
      <p:pic>
        <p:nvPicPr>
          <p:cNvPr id="7" name="Content Placeholder 6" descr="A screen shot of a computer&#10;&#10;Description automatically generated">
            <a:extLst>
              <a:ext uri="{FF2B5EF4-FFF2-40B4-BE49-F238E27FC236}">
                <a16:creationId xmlns:a16="http://schemas.microsoft.com/office/drawing/2014/main" id="{C8D244BA-2CF4-D905-84FC-1089D6A627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1963940"/>
            <a:ext cx="10905066" cy="3816772"/>
          </a:xfrm>
          <a:prstGeom prst="rect">
            <a:avLst/>
          </a:prstGeom>
        </p:spPr>
      </p:pic>
    </p:spTree>
    <p:extLst>
      <p:ext uri="{BB962C8B-B14F-4D97-AF65-F5344CB8AC3E}">
        <p14:creationId xmlns:p14="http://schemas.microsoft.com/office/powerpoint/2010/main" val="18933343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B0CA667-A1EE-9D5C-974C-9C8A0AA815AE}"/>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kern="1200">
                <a:solidFill>
                  <a:schemeClr val="tx1"/>
                </a:solidFill>
                <a:latin typeface="+mj-lt"/>
                <a:ea typeface="+mj-ea"/>
                <a:cs typeface="+mj-cs"/>
              </a:rPr>
              <a:t>Test</a:t>
            </a:r>
          </a:p>
        </p:txBody>
      </p:sp>
      <p:pic>
        <p:nvPicPr>
          <p:cNvPr id="4" name="connecting to server">
            <a:hlinkClick r:id="" action="ppaction://media"/>
            <a:extLst>
              <a:ext uri="{FF2B5EF4-FFF2-40B4-BE49-F238E27FC236}">
                <a16:creationId xmlns:a16="http://schemas.microsoft.com/office/drawing/2014/main" id="{461F40CB-27E5-05DF-2614-B1E0A15122C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49788" y="1520607"/>
            <a:ext cx="8292424" cy="4664488"/>
          </a:xfrm>
          <a:prstGeom prst="rect">
            <a:avLst/>
          </a:prstGeom>
        </p:spPr>
      </p:pic>
    </p:spTree>
    <p:extLst>
      <p:ext uri="{BB962C8B-B14F-4D97-AF65-F5344CB8AC3E}">
        <p14:creationId xmlns:p14="http://schemas.microsoft.com/office/powerpoint/2010/main" val="144276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F6FBBD-108C-D5A6-6A22-93315F528602}"/>
              </a:ext>
            </a:extLst>
          </p:cNvPr>
          <p:cNvSpPr>
            <a:spLocks noGrp="1"/>
          </p:cNvSpPr>
          <p:nvPr>
            <p:ph type="title"/>
          </p:nvPr>
        </p:nvSpPr>
        <p:spPr>
          <a:xfrm>
            <a:off x="838200" y="365125"/>
            <a:ext cx="10515600" cy="1325563"/>
          </a:xfrm>
        </p:spPr>
        <p:txBody>
          <a:bodyPr>
            <a:normAutofit/>
          </a:bodyPr>
          <a:lstStyle/>
          <a:p>
            <a:r>
              <a:rPr lang="en-GB" sz="5400"/>
              <a:t>Library</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5C5E636-8969-4F6F-DB00-9A8C36D8AA34}"/>
              </a:ext>
            </a:extLst>
          </p:cNvPr>
          <p:cNvSpPr>
            <a:spLocks noGrp="1"/>
          </p:cNvSpPr>
          <p:nvPr>
            <p:ph idx="1"/>
          </p:nvPr>
        </p:nvSpPr>
        <p:spPr>
          <a:xfrm>
            <a:off x="838200" y="1929384"/>
            <a:ext cx="10515600" cy="4251960"/>
          </a:xfrm>
        </p:spPr>
        <p:txBody>
          <a:bodyPr>
            <a:normAutofit/>
          </a:bodyPr>
          <a:lstStyle/>
          <a:p>
            <a:r>
              <a:rPr lang="en-GB" sz="2200"/>
              <a:t>We will be using socket io to do our networking. Socket io is a library which makes working with websockets super easy and convenient.</a:t>
            </a:r>
          </a:p>
        </p:txBody>
      </p:sp>
    </p:spTree>
    <p:extLst>
      <p:ext uri="{BB962C8B-B14F-4D97-AF65-F5344CB8AC3E}">
        <p14:creationId xmlns:p14="http://schemas.microsoft.com/office/powerpoint/2010/main" val="39319737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423EAF-6376-F35F-3E16-CCB459C7ACA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latin typeface="+mj-lt"/>
                <a:ea typeface="+mj-ea"/>
                <a:cs typeface="+mj-cs"/>
              </a:rPr>
              <a:t>The server can send messages to the client if it wants</a:t>
            </a:r>
          </a:p>
        </p:txBody>
      </p:sp>
      <p:sp>
        <p:nvSpPr>
          <p:cNvPr id="16"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screen shot of a computer code&#10;&#10;Description automatically generated">
            <a:extLst>
              <a:ext uri="{FF2B5EF4-FFF2-40B4-BE49-F238E27FC236}">
                <a16:creationId xmlns:a16="http://schemas.microsoft.com/office/drawing/2014/main" id="{FDE968B2-75C1-E0A7-1994-BCE1AFE388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935260"/>
            <a:ext cx="7214616" cy="4960048"/>
          </a:xfrm>
          <a:prstGeom prst="rect">
            <a:avLst/>
          </a:prstGeom>
        </p:spPr>
      </p:pic>
    </p:spTree>
    <p:extLst>
      <p:ext uri="{BB962C8B-B14F-4D97-AF65-F5344CB8AC3E}">
        <p14:creationId xmlns:p14="http://schemas.microsoft.com/office/powerpoint/2010/main" val="32287561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1F13968-E546-894E-8DFE-60D2634BF2F9}"/>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300" kern="1200">
                <a:solidFill>
                  <a:schemeClr val="tx1"/>
                </a:solidFill>
                <a:latin typeface="+mj-lt"/>
                <a:ea typeface="+mj-ea"/>
                <a:cs typeface="+mj-cs"/>
              </a:rPr>
              <a:t>And we can create event handlers to react to these messages</a:t>
            </a:r>
          </a:p>
        </p:txBody>
      </p:sp>
      <p:pic>
        <p:nvPicPr>
          <p:cNvPr id="5" name="Content Placeholder 4" descr="A screen shot of a computer program&#10;&#10;Description automatically generated">
            <a:extLst>
              <a:ext uri="{FF2B5EF4-FFF2-40B4-BE49-F238E27FC236}">
                <a16:creationId xmlns:a16="http://schemas.microsoft.com/office/drawing/2014/main" id="{28B3A5BD-8036-13B1-4FB1-D447F26C1E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4721" y="2354239"/>
            <a:ext cx="8182558" cy="3948085"/>
          </a:xfrm>
          <a:prstGeom prst="rect">
            <a:avLst/>
          </a:prstGeom>
        </p:spPr>
      </p:pic>
    </p:spTree>
    <p:extLst>
      <p:ext uri="{BB962C8B-B14F-4D97-AF65-F5344CB8AC3E}">
        <p14:creationId xmlns:p14="http://schemas.microsoft.com/office/powerpoint/2010/main" val="17893662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DE811-56D4-97AB-5999-209EDEDE7847}"/>
              </a:ext>
            </a:extLst>
          </p:cNvPr>
          <p:cNvSpPr>
            <a:spLocks noGrp="1"/>
          </p:cNvSpPr>
          <p:nvPr>
            <p:ph type="title"/>
          </p:nvPr>
        </p:nvSpPr>
        <p:spPr/>
        <p:txBody>
          <a:bodyPr/>
          <a:lstStyle/>
          <a:p>
            <a:pPr algn="ctr"/>
            <a:r>
              <a:rPr lang="en-GB" dirty="0"/>
              <a:t>Test</a:t>
            </a:r>
          </a:p>
        </p:txBody>
      </p:sp>
      <p:pic>
        <p:nvPicPr>
          <p:cNvPr id="5" name="Content Placeholder 4" descr="A screenshot of a computer&#10;&#10;Description automatically generated">
            <a:extLst>
              <a:ext uri="{FF2B5EF4-FFF2-40B4-BE49-F238E27FC236}">
                <a16:creationId xmlns:a16="http://schemas.microsoft.com/office/drawing/2014/main" id="{B52A6812-2698-8977-4258-1DA482AE07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1208" y="1574800"/>
            <a:ext cx="8729583" cy="4918075"/>
          </a:xfrm>
        </p:spPr>
      </p:pic>
    </p:spTree>
    <p:extLst>
      <p:ext uri="{BB962C8B-B14F-4D97-AF65-F5344CB8AC3E}">
        <p14:creationId xmlns:p14="http://schemas.microsoft.com/office/powerpoint/2010/main" val="27386034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49532-8A40-BB7E-463A-BCE100C8BBCA}"/>
              </a:ext>
            </a:extLst>
          </p:cNvPr>
          <p:cNvSpPr>
            <a:spLocks noGrp="1"/>
          </p:cNvSpPr>
          <p:nvPr>
            <p:ph type="title"/>
          </p:nvPr>
        </p:nvSpPr>
        <p:spPr/>
        <p:txBody>
          <a:bodyPr/>
          <a:lstStyle/>
          <a:p>
            <a:pPr algn="ctr"/>
            <a:r>
              <a:rPr lang="en-GB" dirty="0"/>
              <a:t>We can send custom data too if we want</a:t>
            </a:r>
          </a:p>
        </p:txBody>
      </p:sp>
      <p:pic>
        <p:nvPicPr>
          <p:cNvPr id="5" name="Content Placeholder 4" descr="A computer screen with text on it&#10;&#10;Description automatically generated">
            <a:extLst>
              <a:ext uri="{FF2B5EF4-FFF2-40B4-BE49-F238E27FC236}">
                <a16:creationId xmlns:a16="http://schemas.microsoft.com/office/drawing/2014/main" id="{DB44B774-A04C-D401-026A-A7AD4A13CC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5057" y="1658010"/>
            <a:ext cx="8581886" cy="4834865"/>
          </a:xfrm>
        </p:spPr>
      </p:pic>
    </p:spTree>
    <p:extLst>
      <p:ext uri="{BB962C8B-B14F-4D97-AF65-F5344CB8AC3E}">
        <p14:creationId xmlns:p14="http://schemas.microsoft.com/office/powerpoint/2010/main" val="16530153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37D5DE-E1BB-006C-97E5-7D4D9ACCB3EF}"/>
              </a:ext>
            </a:extLst>
          </p:cNvPr>
          <p:cNvSpPr>
            <a:spLocks noGrp="1"/>
          </p:cNvSpPr>
          <p:nvPr>
            <p:ph type="title"/>
          </p:nvPr>
        </p:nvSpPr>
        <p:spPr>
          <a:xfrm>
            <a:off x="686834" y="1153572"/>
            <a:ext cx="3200400" cy="4461163"/>
          </a:xfrm>
        </p:spPr>
        <p:txBody>
          <a:bodyPr>
            <a:normAutofit/>
          </a:bodyPr>
          <a:lstStyle/>
          <a:p>
            <a:r>
              <a:rPr lang="en-GB">
                <a:solidFill>
                  <a:srgbClr val="FFFFFF"/>
                </a:solidFill>
              </a:rPr>
              <a:t>So what custom data can we send?</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86F488B-9EFE-3E4B-8E59-471DB34047F0}"/>
              </a:ext>
            </a:extLst>
          </p:cNvPr>
          <p:cNvSpPr>
            <a:spLocks noGrp="1"/>
          </p:cNvSpPr>
          <p:nvPr>
            <p:ph idx="1"/>
          </p:nvPr>
        </p:nvSpPr>
        <p:spPr>
          <a:xfrm>
            <a:off x="4447308" y="591344"/>
            <a:ext cx="6906491" cy="5585619"/>
          </a:xfrm>
        </p:spPr>
        <p:txBody>
          <a:bodyPr anchor="ctr">
            <a:normAutofit/>
          </a:bodyPr>
          <a:lstStyle/>
          <a:p>
            <a:r>
              <a:rPr lang="en-GB" dirty="0"/>
              <a:t>Pretty much anything!! As long as it can be serialized to JSON!</a:t>
            </a:r>
          </a:p>
          <a:p>
            <a:r>
              <a:rPr lang="en-GB" dirty="0"/>
              <a:t>This includes all of our primitive types:</a:t>
            </a:r>
          </a:p>
          <a:p>
            <a:pPr lvl="1"/>
            <a:r>
              <a:rPr lang="en-GB" dirty="0"/>
              <a:t>Strings, numbers, Booleans and Null</a:t>
            </a:r>
          </a:p>
          <a:p>
            <a:pPr lvl="1"/>
            <a:endParaRPr lang="en-GB" dirty="0"/>
          </a:p>
          <a:p>
            <a:r>
              <a:rPr lang="en-GB" dirty="0"/>
              <a:t>We can also send objects and arrays (as long as the contents are serializable, don’t worry in my experience they always are)</a:t>
            </a:r>
          </a:p>
        </p:txBody>
      </p:sp>
    </p:spTree>
    <p:extLst>
      <p:ext uri="{BB962C8B-B14F-4D97-AF65-F5344CB8AC3E}">
        <p14:creationId xmlns:p14="http://schemas.microsoft.com/office/powerpoint/2010/main" val="4609196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CBD35DE9-BA48-5561-3AF4-AFD7281F8C03}"/>
              </a:ext>
            </a:extLst>
          </p:cNvPr>
          <p:cNvSpPr>
            <a:spLocks noGrp="1"/>
          </p:cNvSpPr>
          <p:nvPr>
            <p:ph type="title"/>
          </p:nvPr>
        </p:nvSpPr>
        <p:spPr>
          <a:xfrm>
            <a:off x="1522030" y="1209220"/>
            <a:ext cx="9147940" cy="2337238"/>
          </a:xfrm>
        </p:spPr>
        <p:txBody>
          <a:bodyPr vert="horz" lIns="91440" tIns="45720" rIns="91440" bIns="45720" rtlCol="0" anchor="b">
            <a:normAutofit/>
          </a:bodyPr>
          <a:lstStyle/>
          <a:p>
            <a:pPr algn="ctr"/>
            <a:r>
              <a:rPr lang="en-US" sz="5600" kern="1200">
                <a:solidFill>
                  <a:srgbClr val="FFFFFF"/>
                </a:solidFill>
                <a:latin typeface="+mj-lt"/>
                <a:ea typeface="+mj-ea"/>
                <a:cs typeface="+mj-cs"/>
              </a:rPr>
              <a:t>Question</a:t>
            </a:r>
          </a:p>
        </p:txBody>
      </p:sp>
      <p:sp>
        <p:nvSpPr>
          <p:cNvPr id="3" name="Content Placeholder 2">
            <a:extLst>
              <a:ext uri="{FF2B5EF4-FFF2-40B4-BE49-F238E27FC236}">
                <a16:creationId xmlns:a16="http://schemas.microsoft.com/office/drawing/2014/main" id="{0AB8C3DD-2D02-2E45-0802-B585E9E41BAA}"/>
              </a:ext>
            </a:extLst>
          </p:cNvPr>
          <p:cNvSpPr>
            <a:spLocks noGrp="1"/>
          </p:cNvSpPr>
          <p:nvPr>
            <p:ph idx="1"/>
          </p:nvPr>
        </p:nvSpPr>
        <p:spPr>
          <a:xfrm>
            <a:off x="1522030" y="3605577"/>
            <a:ext cx="9147940" cy="1324303"/>
          </a:xfrm>
        </p:spPr>
        <p:txBody>
          <a:bodyPr vert="horz" lIns="91440" tIns="45720" rIns="91440" bIns="45720" rtlCol="0" anchor="t">
            <a:normAutofit/>
          </a:bodyPr>
          <a:lstStyle/>
          <a:p>
            <a:pPr marL="0" indent="0" algn="ctr">
              <a:buNone/>
            </a:pPr>
            <a:r>
              <a:rPr lang="en-US" sz="2000" kern="1200">
                <a:solidFill>
                  <a:srgbClr val="FFFFFF"/>
                </a:solidFill>
                <a:latin typeface="+mn-lt"/>
                <a:ea typeface="+mn-ea"/>
                <a:cs typeface="+mn-cs"/>
              </a:rPr>
              <a:t>What is some </a:t>
            </a:r>
            <a:r>
              <a:rPr lang="en-US" sz="2000" b="1" kern="1200">
                <a:solidFill>
                  <a:srgbClr val="FFFFFF"/>
                </a:solidFill>
                <a:latin typeface="+mn-lt"/>
                <a:ea typeface="+mn-ea"/>
                <a:cs typeface="+mn-cs"/>
              </a:rPr>
              <a:t>data </a:t>
            </a:r>
            <a:r>
              <a:rPr lang="en-US" sz="2000" kern="1200">
                <a:solidFill>
                  <a:srgbClr val="FFFFFF"/>
                </a:solidFill>
                <a:latin typeface="+mn-lt"/>
                <a:ea typeface="+mn-ea"/>
                <a:cs typeface="+mn-cs"/>
              </a:rPr>
              <a:t>that might be useful to send to the server or synchronise between clients?</a:t>
            </a:r>
          </a:p>
        </p:txBody>
      </p:sp>
      <p:sp>
        <p:nvSpPr>
          <p:cNvPr id="10"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12"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4"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sp>
        <p:nvSpPr>
          <p:cNvPr id="16"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
        <p:nvSpPr>
          <p:cNvPr id="18"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20"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cxnSp>
        <p:nvCxnSpPr>
          <p:cNvPr id="22" name="Straight Connector 2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91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7C30B2-89E3-F0B9-23FD-ECCE6853E408}"/>
              </a:ext>
            </a:extLst>
          </p:cNvPr>
          <p:cNvSpPr>
            <a:spLocks noGrp="1"/>
          </p:cNvSpPr>
          <p:nvPr>
            <p:ph type="title"/>
          </p:nvPr>
        </p:nvSpPr>
        <p:spPr>
          <a:xfrm>
            <a:off x="686834" y="1153572"/>
            <a:ext cx="3200400" cy="4461163"/>
          </a:xfrm>
        </p:spPr>
        <p:txBody>
          <a:bodyPr>
            <a:normAutofit/>
          </a:bodyPr>
          <a:lstStyle/>
          <a:p>
            <a:r>
              <a:rPr lang="en-GB">
                <a:solidFill>
                  <a:srgbClr val="FFFFFF"/>
                </a:solidFill>
              </a:rPr>
              <a:t>Answer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260FACA-3230-CC39-7B4D-07D5F76E49D0}"/>
              </a:ext>
            </a:extLst>
          </p:cNvPr>
          <p:cNvSpPr>
            <a:spLocks noGrp="1"/>
          </p:cNvSpPr>
          <p:nvPr>
            <p:ph idx="1"/>
          </p:nvPr>
        </p:nvSpPr>
        <p:spPr>
          <a:xfrm>
            <a:off x="4447308" y="591344"/>
            <a:ext cx="6906491" cy="5585619"/>
          </a:xfrm>
        </p:spPr>
        <p:txBody>
          <a:bodyPr anchor="ctr">
            <a:normAutofit/>
          </a:bodyPr>
          <a:lstStyle/>
          <a:p>
            <a:r>
              <a:rPr lang="en-GB" dirty="0"/>
              <a:t>Position</a:t>
            </a:r>
          </a:p>
          <a:p>
            <a:r>
              <a:rPr lang="en-GB" dirty="0"/>
              <a:t>Rotation (in y axis)</a:t>
            </a:r>
          </a:p>
          <a:p>
            <a:r>
              <a:rPr lang="en-GB" dirty="0"/>
              <a:t>Ammo count</a:t>
            </a:r>
          </a:p>
          <a:p>
            <a:r>
              <a:rPr lang="en-GB" dirty="0"/>
              <a:t>Health</a:t>
            </a:r>
          </a:p>
          <a:p>
            <a:r>
              <a:rPr lang="en-GB" dirty="0"/>
              <a:t>Messages if game has an in-built chat messaging system</a:t>
            </a:r>
          </a:p>
          <a:p>
            <a:endParaRPr lang="en-GB" dirty="0"/>
          </a:p>
          <a:p>
            <a:pPr marL="0" indent="0">
              <a:buNone/>
            </a:pPr>
            <a:r>
              <a:rPr lang="en-GB" dirty="0"/>
              <a:t>And probably more…</a:t>
            </a:r>
          </a:p>
        </p:txBody>
      </p:sp>
    </p:spTree>
    <p:extLst>
      <p:ext uri="{BB962C8B-B14F-4D97-AF65-F5344CB8AC3E}">
        <p14:creationId xmlns:p14="http://schemas.microsoft.com/office/powerpoint/2010/main" val="339119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down)">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9F9A079-B0B9-F1D3-2D3D-3C4A3D348731}"/>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4500" kern="1200">
                <a:solidFill>
                  <a:schemeClr val="tx1"/>
                </a:solidFill>
                <a:latin typeface="+mj-lt"/>
                <a:ea typeface="+mj-ea"/>
                <a:cs typeface="+mj-cs"/>
              </a:rPr>
              <a:t>In this demonstration we will only be sharing positional data for simplicity's sake</a:t>
            </a:r>
            <a:br>
              <a:rPr lang="en-US" sz="4500" kern="1200">
                <a:solidFill>
                  <a:schemeClr val="tx1"/>
                </a:solidFill>
                <a:latin typeface="+mj-lt"/>
                <a:ea typeface="+mj-ea"/>
                <a:cs typeface="+mj-cs"/>
              </a:rPr>
            </a:br>
            <a:endParaRPr lang="en-US" sz="4500" kern="1200">
              <a:solidFill>
                <a:schemeClr val="tx1"/>
              </a:solidFill>
              <a:latin typeface="+mj-lt"/>
              <a:ea typeface="+mj-ea"/>
              <a:cs typeface="+mj-cs"/>
            </a:endParaRP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6284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A31388-12F2-C469-5E3A-74CD4B7B3ABC}"/>
              </a:ext>
            </a:extLst>
          </p:cNvPr>
          <p:cNvSpPr>
            <a:spLocks noGrp="1"/>
          </p:cNvSpPr>
          <p:nvPr>
            <p:ph type="title"/>
          </p:nvPr>
        </p:nvSpPr>
        <p:spPr>
          <a:xfrm>
            <a:off x="686834" y="1153572"/>
            <a:ext cx="3200400" cy="4461163"/>
          </a:xfrm>
        </p:spPr>
        <p:txBody>
          <a:bodyPr>
            <a:normAutofit/>
          </a:bodyPr>
          <a:lstStyle/>
          <a:p>
            <a:r>
              <a:rPr lang="en-GB">
                <a:solidFill>
                  <a:srgbClr val="FFFFFF"/>
                </a:solidFill>
              </a:rPr>
              <a:t>What messages will need to be sent?</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FDBC8F8-30B1-BF9A-2FEF-A8EF79B28839}"/>
              </a:ext>
            </a:extLst>
          </p:cNvPr>
          <p:cNvSpPr>
            <a:spLocks noGrp="1"/>
          </p:cNvSpPr>
          <p:nvPr>
            <p:ph idx="1"/>
          </p:nvPr>
        </p:nvSpPr>
        <p:spPr>
          <a:xfrm>
            <a:off x="4447308" y="591344"/>
            <a:ext cx="6906491" cy="5585619"/>
          </a:xfrm>
        </p:spPr>
        <p:txBody>
          <a:bodyPr anchor="ctr">
            <a:normAutofit/>
          </a:bodyPr>
          <a:lstStyle/>
          <a:p>
            <a:pPr marL="0" indent="0">
              <a:buNone/>
            </a:pPr>
            <a:r>
              <a:rPr lang="en-GB" sz="1800"/>
              <a:t>To Server from Client</a:t>
            </a:r>
          </a:p>
          <a:p>
            <a:r>
              <a:rPr lang="en-GB" sz="1800"/>
              <a:t>A message to get the position of another player (to spawn them in the correct place)</a:t>
            </a:r>
          </a:p>
          <a:p>
            <a:r>
              <a:rPr lang="en-GB" sz="1800"/>
              <a:t>A message to notify the server when the client moves around</a:t>
            </a:r>
          </a:p>
          <a:p>
            <a:endParaRPr lang="en-GB" sz="1800"/>
          </a:p>
          <a:p>
            <a:pPr marL="0" indent="0">
              <a:buNone/>
            </a:pPr>
            <a:r>
              <a:rPr lang="en-GB" sz="1800"/>
              <a:t>To Client from Server</a:t>
            </a:r>
          </a:p>
          <a:p>
            <a:r>
              <a:rPr lang="en-GB" sz="1800"/>
              <a:t>A message to welcome the user when they connect </a:t>
            </a:r>
          </a:p>
          <a:p>
            <a:r>
              <a:rPr lang="en-GB" sz="1800"/>
              <a:t>A message to notify the other clients when a new client has connected</a:t>
            </a:r>
          </a:p>
          <a:p>
            <a:r>
              <a:rPr lang="en-GB" sz="1800"/>
              <a:t>A message to notify a newly connected client of the already connected clients</a:t>
            </a:r>
          </a:p>
          <a:p>
            <a:r>
              <a:rPr lang="en-GB" sz="1800"/>
              <a:t>A message to notify other clients when a client has disconnected</a:t>
            </a:r>
          </a:p>
          <a:p>
            <a:r>
              <a:rPr lang="en-GB" sz="1800"/>
              <a:t>A message to notify other clients when a client moves around (synch movement)</a:t>
            </a:r>
          </a:p>
        </p:txBody>
      </p:sp>
    </p:spTree>
    <p:extLst>
      <p:ext uri="{BB962C8B-B14F-4D97-AF65-F5344CB8AC3E}">
        <p14:creationId xmlns:p14="http://schemas.microsoft.com/office/powerpoint/2010/main" val="9435521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8B2F28-5125-1CB4-D767-119A29ED1739}"/>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Skeleton Code for Server networking</a:t>
            </a:r>
          </a:p>
        </p:txBody>
      </p:sp>
      <p:pic>
        <p:nvPicPr>
          <p:cNvPr id="7" name="Content Placeholder 6" descr="A screenshot of a computer program&#10;&#10;Description automatically generated">
            <a:extLst>
              <a:ext uri="{FF2B5EF4-FFF2-40B4-BE49-F238E27FC236}">
                <a16:creationId xmlns:a16="http://schemas.microsoft.com/office/drawing/2014/main" id="{52C1D798-5342-9527-67B3-E1680637268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23402" y="0"/>
            <a:ext cx="7628518" cy="6179100"/>
          </a:xfrm>
          <a:prstGeom prst="rect">
            <a:avLst/>
          </a:prstGeom>
        </p:spPr>
      </p:pic>
    </p:spTree>
    <p:extLst>
      <p:ext uri="{BB962C8B-B14F-4D97-AF65-F5344CB8AC3E}">
        <p14:creationId xmlns:p14="http://schemas.microsoft.com/office/powerpoint/2010/main" val="1987896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F8BD34-0F6D-6273-4548-DBA6646E8DE7}"/>
              </a:ext>
            </a:extLst>
          </p:cNvPr>
          <p:cNvSpPr>
            <a:spLocks noGrp="1"/>
          </p:cNvSpPr>
          <p:nvPr>
            <p:ph type="title"/>
          </p:nvPr>
        </p:nvSpPr>
        <p:spPr>
          <a:xfrm>
            <a:off x="838200" y="365125"/>
            <a:ext cx="10515600" cy="1325563"/>
          </a:xfrm>
        </p:spPr>
        <p:txBody>
          <a:bodyPr>
            <a:normAutofit/>
          </a:bodyPr>
          <a:lstStyle/>
          <a:p>
            <a:r>
              <a:rPr lang="en-GB" sz="5400"/>
              <a:t>What is a socket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51239A1-4D05-7393-048A-21824BF5E98F}"/>
              </a:ext>
            </a:extLst>
          </p:cNvPr>
          <p:cNvSpPr>
            <a:spLocks noGrp="1"/>
          </p:cNvSpPr>
          <p:nvPr>
            <p:ph idx="1"/>
          </p:nvPr>
        </p:nvSpPr>
        <p:spPr>
          <a:xfrm>
            <a:off x="838200" y="1929384"/>
            <a:ext cx="10515600" cy="4251960"/>
          </a:xfrm>
        </p:spPr>
        <p:txBody>
          <a:bodyPr>
            <a:normAutofit/>
          </a:bodyPr>
          <a:lstStyle/>
          <a:p>
            <a:r>
              <a:rPr lang="en-GB" sz="2200"/>
              <a:t>A socket is a communication protocol allowing for a persistent two-way connection between devices facilitating real time data transfer.</a:t>
            </a:r>
          </a:p>
        </p:txBody>
      </p:sp>
    </p:spTree>
    <p:extLst>
      <p:ext uri="{BB962C8B-B14F-4D97-AF65-F5344CB8AC3E}">
        <p14:creationId xmlns:p14="http://schemas.microsoft.com/office/powerpoint/2010/main" val="6591797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5818C7-35CA-3282-C895-039DAB794364}"/>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Skeleton code client</a:t>
            </a:r>
          </a:p>
        </p:txBody>
      </p:sp>
      <p:pic>
        <p:nvPicPr>
          <p:cNvPr id="13" name="Content Placeholder 12" descr="A screenshot of a computer program&#10;&#10;Description automatically generated">
            <a:extLst>
              <a:ext uri="{FF2B5EF4-FFF2-40B4-BE49-F238E27FC236}">
                <a16:creationId xmlns:a16="http://schemas.microsoft.com/office/drawing/2014/main" id="{ED2A4EB9-FF41-764E-D6C6-7E246DE4A3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32514" y="353195"/>
            <a:ext cx="6899229" cy="5985081"/>
          </a:xfrm>
          <a:prstGeom prst="rect">
            <a:avLst/>
          </a:prstGeom>
        </p:spPr>
      </p:pic>
    </p:spTree>
    <p:extLst>
      <p:ext uri="{BB962C8B-B14F-4D97-AF65-F5344CB8AC3E}">
        <p14:creationId xmlns:p14="http://schemas.microsoft.com/office/powerpoint/2010/main" val="27121589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0329F2-5D32-CDC0-FC84-7ACFD853E569}"/>
              </a:ext>
            </a:extLst>
          </p:cNvPr>
          <p:cNvSpPr>
            <a:spLocks noGrp="1"/>
          </p:cNvSpPr>
          <p:nvPr>
            <p:ph type="title"/>
          </p:nvPr>
        </p:nvSpPr>
        <p:spPr>
          <a:xfrm>
            <a:off x="586478" y="1683756"/>
            <a:ext cx="3115265" cy="2396359"/>
          </a:xfrm>
        </p:spPr>
        <p:txBody>
          <a:bodyPr anchor="b">
            <a:normAutofit/>
          </a:bodyPr>
          <a:lstStyle/>
          <a:p>
            <a:pPr algn="r"/>
            <a:r>
              <a:rPr lang="en-GB" sz="4000">
                <a:solidFill>
                  <a:srgbClr val="FFFFFF"/>
                </a:solidFill>
              </a:rPr>
              <a:t>Steps to now get multiplayer logic working</a:t>
            </a:r>
          </a:p>
        </p:txBody>
      </p:sp>
      <p:graphicFrame>
        <p:nvGraphicFramePr>
          <p:cNvPr id="5" name="Content Placeholder 2">
            <a:extLst>
              <a:ext uri="{FF2B5EF4-FFF2-40B4-BE49-F238E27FC236}">
                <a16:creationId xmlns:a16="http://schemas.microsoft.com/office/drawing/2014/main" id="{9F874C8A-13C5-B3BB-93CC-9512177DAF7E}"/>
              </a:ext>
            </a:extLst>
          </p:cNvPr>
          <p:cNvGraphicFramePr>
            <a:graphicFrameLocks noGrp="1"/>
          </p:cNvGraphicFramePr>
          <p:nvPr>
            <p:ph idx="1"/>
            <p:extLst>
              <p:ext uri="{D42A27DB-BD31-4B8C-83A1-F6EECF244321}">
                <p14:modId xmlns:p14="http://schemas.microsoft.com/office/powerpoint/2010/main" val="2332196698"/>
              </p:ext>
            </p:extLst>
          </p:nvPr>
        </p:nvGraphicFramePr>
        <p:xfrm>
          <a:off x="4037824" y="199291"/>
          <a:ext cx="8154176" cy="63656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231872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4996A3-F1B6-620A-4269-BD19E9A31767}"/>
              </a:ext>
            </a:extLst>
          </p:cNvPr>
          <p:cNvSpPr/>
          <p:nvPr/>
        </p:nvSpPr>
        <p:spPr>
          <a:xfrm>
            <a:off x="-128954" y="1"/>
            <a:ext cx="12555416" cy="1594338"/>
          </a:xfrm>
          <a:prstGeom prst="rect">
            <a:avLst/>
          </a:prstGeom>
          <a:gradFill flip="none" rotWithShape="1">
            <a:gsLst>
              <a:gs pos="72000">
                <a:srgbClr val="1071A1"/>
              </a:gs>
              <a:gs pos="0">
                <a:srgbClr val="125371">
                  <a:shade val="30000"/>
                  <a:satMod val="115000"/>
                </a:srgbClr>
              </a:gs>
              <a:gs pos="100000">
                <a:srgbClr val="1EB3FE"/>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3B08EFEC-DA67-F1BC-CDCB-A179C6401073}"/>
              </a:ext>
            </a:extLst>
          </p:cNvPr>
          <p:cNvSpPr>
            <a:spLocks noGrp="1"/>
          </p:cNvSpPr>
          <p:nvPr>
            <p:ph type="title"/>
          </p:nvPr>
        </p:nvSpPr>
        <p:spPr/>
        <p:txBody>
          <a:bodyPr>
            <a:noAutofit/>
          </a:bodyPr>
          <a:lstStyle/>
          <a:p>
            <a:r>
              <a:rPr lang="en-GB" sz="4000" dirty="0">
                <a:solidFill>
                  <a:schemeClr val="bg1"/>
                </a:solidFill>
              </a:rPr>
              <a:t>Spawn player/client 1 and 2 in different positions (will have to keep track of number of clients)</a:t>
            </a:r>
            <a:br>
              <a:rPr lang="en-GB" sz="3200" dirty="0">
                <a:solidFill>
                  <a:schemeClr val="bg1"/>
                </a:solidFill>
              </a:rPr>
            </a:br>
            <a:endParaRPr lang="en-GB" sz="3200" dirty="0">
              <a:solidFill>
                <a:schemeClr val="bg1"/>
              </a:solidFill>
            </a:endParaRPr>
          </a:p>
        </p:txBody>
      </p:sp>
      <p:sp>
        <p:nvSpPr>
          <p:cNvPr id="3" name="Content Placeholder 2">
            <a:extLst>
              <a:ext uri="{FF2B5EF4-FFF2-40B4-BE49-F238E27FC236}">
                <a16:creationId xmlns:a16="http://schemas.microsoft.com/office/drawing/2014/main" id="{C2ED0E2B-0517-66FF-EDCB-FAA59A3021EC}"/>
              </a:ext>
            </a:extLst>
          </p:cNvPr>
          <p:cNvSpPr>
            <a:spLocks noGrp="1"/>
          </p:cNvSpPr>
          <p:nvPr>
            <p:ph idx="1"/>
          </p:nvPr>
        </p:nvSpPr>
        <p:spPr/>
        <p:txBody>
          <a:bodyPr/>
          <a:lstStyle/>
          <a:p>
            <a:pPr marL="0" indent="0">
              <a:buNone/>
            </a:pPr>
            <a:r>
              <a:rPr lang="en-GB" sz="4000" dirty="0"/>
              <a:t>Pseudocode</a:t>
            </a:r>
            <a:r>
              <a:rPr lang="en-GB" dirty="0"/>
              <a:t> </a:t>
            </a:r>
          </a:p>
          <a:p>
            <a:pPr marL="514350" indent="-514350">
              <a:buFont typeface="+mj-lt"/>
              <a:buAutoNum type="arabicPeriod"/>
            </a:pPr>
            <a:r>
              <a:rPr lang="en-GB" sz="2400" dirty="0"/>
              <a:t>Have the server keep track of the number of clients connected</a:t>
            </a:r>
          </a:p>
          <a:p>
            <a:pPr marL="514350" indent="-514350">
              <a:buFont typeface="+mj-lt"/>
              <a:buAutoNum type="arabicPeriod"/>
            </a:pPr>
            <a:r>
              <a:rPr lang="en-GB" sz="2400" dirty="0"/>
              <a:t>When you send the welcome message also send the number of clients connected</a:t>
            </a:r>
          </a:p>
          <a:p>
            <a:pPr marL="514350" indent="-514350">
              <a:buFont typeface="+mj-lt"/>
              <a:buAutoNum type="arabicPeriod"/>
            </a:pPr>
            <a:r>
              <a:rPr lang="en-GB" sz="2400" dirty="0"/>
              <a:t>When the client receives the welcome message they can do a simple if else statement to check if they are the first client or not and spawn themselves in the appropriate pre set position</a:t>
            </a:r>
          </a:p>
        </p:txBody>
      </p:sp>
    </p:spTree>
    <p:extLst>
      <p:ext uri="{BB962C8B-B14F-4D97-AF65-F5344CB8AC3E}">
        <p14:creationId xmlns:p14="http://schemas.microsoft.com/office/powerpoint/2010/main" val="37076520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 shot of a computer code&#10;&#10;Description automatically generated">
            <a:extLst>
              <a:ext uri="{FF2B5EF4-FFF2-40B4-BE49-F238E27FC236}">
                <a16:creationId xmlns:a16="http://schemas.microsoft.com/office/drawing/2014/main" id="{3569646E-4524-7071-3A7E-0F295BA5F8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6433" y="2099405"/>
            <a:ext cx="5372100" cy="2659189"/>
          </a:xfrm>
          <a:prstGeom prst="rect">
            <a:avLst/>
          </a:prstGeom>
        </p:spPr>
      </p:pic>
      <p:sp>
        <p:nvSpPr>
          <p:cNvPr id="14" name="Rectangle 13">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 shot of a computer code&#10;&#10;Description automatically generated">
            <a:extLst>
              <a:ext uri="{FF2B5EF4-FFF2-40B4-BE49-F238E27FC236}">
                <a16:creationId xmlns:a16="http://schemas.microsoft.com/office/drawing/2014/main" id="{5748A507-C619-D765-349D-95815E250E5D}"/>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43466" y="957835"/>
            <a:ext cx="5372099" cy="4942330"/>
          </a:xfrm>
          <a:prstGeom prst="rect">
            <a:avLst/>
          </a:prstGeom>
        </p:spPr>
      </p:pic>
    </p:spTree>
    <p:extLst>
      <p:ext uri="{BB962C8B-B14F-4D97-AF65-F5344CB8AC3E}">
        <p14:creationId xmlns:p14="http://schemas.microsoft.com/office/powerpoint/2010/main" val="27656177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DF0C3E-203A-00B6-F95F-8580A18E7A1A}"/>
              </a:ext>
            </a:extLst>
          </p:cNvPr>
          <p:cNvSpPr/>
          <p:nvPr/>
        </p:nvSpPr>
        <p:spPr>
          <a:xfrm>
            <a:off x="-128954" y="1"/>
            <a:ext cx="12555416" cy="1594338"/>
          </a:xfrm>
          <a:prstGeom prst="rect">
            <a:avLst/>
          </a:prstGeom>
          <a:gradFill flip="none" rotWithShape="1">
            <a:gsLst>
              <a:gs pos="72000">
                <a:srgbClr val="1071A1"/>
              </a:gs>
              <a:gs pos="0">
                <a:srgbClr val="125371">
                  <a:shade val="30000"/>
                  <a:satMod val="115000"/>
                </a:srgbClr>
              </a:gs>
              <a:gs pos="100000">
                <a:srgbClr val="1EB3FE"/>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8D9C2764-9E89-DF09-02C7-61EA2BDF4026}"/>
              </a:ext>
            </a:extLst>
          </p:cNvPr>
          <p:cNvSpPr>
            <a:spLocks noGrp="1"/>
          </p:cNvSpPr>
          <p:nvPr>
            <p:ph type="title"/>
          </p:nvPr>
        </p:nvSpPr>
        <p:spPr/>
        <p:txBody>
          <a:bodyPr>
            <a:normAutofit/>
          </a:bodyPr>
          <a:lstStyle/>
          <a:p>
            <a:r>
              <a:rPr lang="en-GB" sz="4000" dirty="0">
                <a:solidFill>
                  <a:schemeClr val="bg1"/>
                </a:solidFill>
              </a:rPr>
              <a:t>Spawn a representation of client 2, client side, on client 1’s screen and vice versa</a:t>
            </a:r>
          </a:p>
        </p:txBody>
      </p:sp>
      <p:sp>
        <p:nvSpPr>
          <p:cNvPr id="4" name="Content Placeholder 2">
            <a:extLst>
              <a:ext uri="{FF2B5EF4-FFF2-40B4-BE49-F238E27FC236}">
                <a16:creationId xmlns:a16="http://schemas.microsoft.com/office/drawing/2014/main" id="{FA5DE65E-AFFC-4CC7-BE73-7132B7BDA93C}"/>
              </a:ext>
            </a:extLst>
          </p:cNvPr>
          <p:cNvSpPr>
            <a:spLocks noGrp="1"/>
          </p:cNvSpPr>
          <p:nvPr>
            <p:ph idx="1"/>
          </p:nvPr>
        </p:nvSpPr>
        <p:spPr>
          <a:xfrm>
            <a:off x="838200" y="1825625"/>
            <a:ext cx="10515600" cy="4351338"/>
          </a:xfrm>
        </p:spPr>
        <p:txBody>
          <a:bodyPr/>
          <a:lstStyle/>
          <a:p>
            <a:pPr marL="0" indent="0">
              <a:buNone/>
            </a:pPr>
            <a:r>
              <a:rPr lang="en-GB" sz="4000" dirty="0"/>
              <a:t>Pseudocode</a:t>
            </a:r>
            <a:r>
              <a:rPr lang="en-GB" dirty="0"/>
              <a:t> Server</a:t>
            </a:r>
          </a:p>
          <a:p>
            <a:pPr marL="457200" indent="-457200">
              <a:buFont typeface="+mj-lt"/>
              <a:buAutoNum type="arabicPeriod"/>
            </a:pPr>
            <a:r>
              <a:rPr lang="en-GB" sz="2400" dirty="0"/>
              <a:t>The server keeps track of each player's position starting at some default value for player1 and some (different) default value for player 2</a:t>
            </a:r>
          </a:p>
          <a:p>
            <a:pPr marL="457200" indent="-457200">
              <a:buFont typeface="+mj-lt"/>
              <a:buAutoNum type="arabicPeriod"/>
            </a:pPr>
            <a:r>
              <a:rPr lang="en-GB" sz="2400" dirty="0"/>
              <a:t>When a socket joins if they are not the first player send the SpawnPlayer1_OnPlayer2Client message to spawn so player 2 can see player 1</a:t>
            </a:r>
          </a:p>
          <a:p>
            <a:pPr marL="457200" indent="-457200">
              <a:buFont typeface="+mj-lt"/>
              <a:buAutoNum type="arabicPeriod"/>
            </a:pPr>
            <a:r>
              <a:rPr lang="en-GB" sz="2400" dirty="0"/>
              <a:t>Send a message to all currently connected clients that a new player has joined</a:t>
            </a:r>
          </a:p>
          <a:p>
            <a:pPr marL="457200" indent="-457200">
              <a:buFont typeface="+mj-lt"/>
              <a:buAutoNum type="arabicPeriod"/>
            </a:pPr>
            <a:r>
              <a:rPr lang="en-GB" sz="2400" dirty="0"/>
              <a:t>When get player </a:t>
            </a:r>
            <a:r>
              <a:rPr lang="en-GB" sz="2400" dirty="0" err="1"/>
              <a:t>pos</a:t>
            </a:r>
            <a:r>
              <a:rPr lang="en-GB" sz="2400" dirty="0"/>
              <a:t> message is received, get the position of a player using the id and call the callback function passing in this position</a:t>
            </a:r>
          </a:p>
          <a:p>
            <a:pPr marL="457200" indent="-457200">
              <a:buFont typeface="+mj-lt"/>
              <a:buAutoNum type="arabicPeriod"/>
            </a:pPr>
            <a:endParaRPr lang="en-GB" sz="2400" dirty="0"/>
          </a:p>
        </p:txBody>
      </p:sp>
    </p:spTree>
    <p:extLst>
      <p:ext uri="{BB962C8B-B14F-4D97-AF65-F5344CB8AC3E}">
        <p14:creationId xmlns:p14="http://schemas.microsoft.com/office/powerpoint/2010/main" val="306298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0CA20-BFEB-E53D-863A-6F00B1E7B3A8}"/>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3B50EEAC-368E-A08A-65C2-0BD66906C793}"/>
              </a:ext>
            </a:extLst>
          </p:cNvPr>
          <p:cNvSpPr/>
          <p:nvPr/>
        </p:nvSpPr>
        <p:spPr>
          <a:xfrm>
            <a:off x="-128954" y="1"/>
            <a:ext cx="12555416" cy="1594338"/>
          </a:xfrm>
          <a:prstGeom prst="rect">
            <a:avLst/>
          </a:prstGeom>
          <a:gradFill flip="none" rotWithShape="1">
            <a:gsLst>
              <a:gs pos="72000">
                <a:srgbClr val="1071A1"/>
              </a:gs>
              <a:gs pos="0">
                <a:srgbClr val="125371">
                  <a:shade val="30000"/>
                  <a:satMod val="115000"/>
                </a:srgbClr>
              </a:gs>
              <a:gs pos="100000">
                <a:srgbClr val="1EB3FE"/>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403771D-9E6F-92C8-FC35-9CBD5B36C201}"/>
              </a:ext>
            </a:extLst>
          </p:cNvPr>
          <p:cNvSpPr>
            <a:spLocks noGrp="1"/>
          </p:cNvSpPr>
          <p:nvPr>
            <p:ph type="title"/>
          </p:nvPr>
        </p:nvSpPr>
        <p:spPr/>
        <p:txBody>
          <a:bodyPr>
            <a:normAutofit/>
          </a:bodyPr>
          <a:lstStyle/>
          <a:p>
            <a:r>
              <a:rPr lang="en-GB" sz="4000" dirty="0">
                <a:solidFill>
                  <a:schemeClr val="bg1"/>
                </a:solidFill>
              </a:rPr>
              <a:t>Spawn a representation of client 2, client side, on client 1’s screen and vice versa</a:t>
            </a:r>
          </a:p>
        </p:txBody>
      </p:sp>
      <p:sp>
        <p:nvSpPr>
          <p:cNvPr id="4" name="Content Placeholder 2">
            <a:extLst>
              <a:ext uri="{FF2B5EF4-FFF2-40B4-BE49-F238E27FC236}">
                <a16:creationId xmlns:a16="http://schemas.microsoft.com/office/drawing/2014/main" id="{FF7393C6-EBCC-A951-126A-B9CCA292BE60}"/>
              </a:ext>
            </a:extLst>
          </p:cNvPr>
          <p:cNvSpPr>
            <a:spLocks noGrp="1"/>
          </p:cNvSpPr>
          <p:nvPr>
            <p:ph idx="1"/>
          </p:nvPr>
        </p:nvSpPr>
        <p:spPr>
          <a:xfrm>
            <a:off x="838200" y="1825625"/>
            <a:ext cx="10515600" cy="4351338"/>
          </a:xfrm>
        </p:spPr>
        <p:txBody>
          <a:bodyPr/>
          <a:lstStyle/>
          <a:p>
            <a:pPr marL="0" indent="0">
              <a:buNone/>
            </a:pPr>
            <a:r>
              <a:rPr lang="en-GB" sz="4000" dirty="0"/>
              <a:t>Pseudocode</a:t>
            </a:r>
            <a:r>
              <a:rPr lang="en-GB" dirty="0"/>
              <a:t> Client</a:t>
            </a:r>
          </a:p>
          <a:p>
            <a:pPr marL="457200" indent="-457200">
              <a:buFont typeface="+mj-lt"/>
              <a:buAutoNum type="arabicPeriod"/>
            </a:pPr>
            <a:r>
              <a:rPr lang="en-GB" sz="2400" dirty="0"/>
              <a:t>Create a </a:t>
            </a:r>
            <a:r>
              <a:rPr lang="en-GB" sz="2400" dirty="0" err="1"/>
              <a:t>InitOtherPlayerPos</a:t>
            </a:r>
            <a:r>
              <a:rPr lang="en-GB" sz="2400" dirty="0"/>
              <a:t> function which spawns a representation of the other player into the scene at a location</a:t>
            </a:r>
          </a:p>
          <a:p>
            <a:pPr marL="457200" indent="-457200">
              <a:buFont typeface="+mj-lt"/>
              <a:buAutoNum type="arabicPeriod"/>
            </a:pPr>
            <a:r>
              <a:rPr lang="en-GB" sz="2400" dirty="0"/>
              <a:t>Call the </a:t>
            </a:r>
            <a:r>
              <a:rPr lang="en-GB" sz="2400" dirty="0" err="1"/>
              <a:t>InitOtherPlayerPos</a:t>
            </a:r>
            <a:r>
              <a:rPr lang="en-GB" sz="2400" dirty="0"/>
              <a:t> function as a reaction to a new player joining or as a reaction to SpawnPlayer1_OnPlayer2Client. </a:t>
            </a:r>
          </a:p>
          <a:p>
            <a:pPr marL="914400" lvl="1" indent="-457200">
              <a:buFont typeface="+mj-lt"/>
              <a:buAutoNum type="arabicPeriod"/>
            </a:pPr>
            <a:r>
              <a:rPr lang="en-GB" sz="2000" dirty="0"/>
              <a:t>Special case: if reacting to the latter message before you spawn the player representation you must get the position of the other player from the server using the “</a:t>
            </a:r>
            <a:r>
              <a:rPr lang="en-GB" sz="2000" dirty="0" err="1"/>
              <a:t>GetOtherPlayerPos</a:t>
            </a:r>
            <a:r>
              <a:rPr lang="en-GB" sz="2000" dirty="0"/>
              <a:t>” message</a:t>
            </a:r>
          </a:p>
        </p:txBody>
      </p:sp>
    </p:spTree>
    <p:extLst>
      <p:ext uri="{BB962C8B-B14F-4D97-AF65-F5344CB8AC3E}">
        <p14:creationId xmlns:p14="http://schemas.microsoft.com/office/powerpoint/2010/main" val="22260102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664E23E2-7440-4E36-A67B-0F88C5F7E1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06949AE-010D-4C18-8AED-7872085ADD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5458121" cy="5897880"/>
          </a:xfrm>
          <a:prstGeom prst="rect">
            <a:avLst/>
          </a:prstGeom>
          <a:solidFill>
            <a:srgbClr val="FFFFFF"/>
          </a:solidFill>
          <a:ln w="19050">
            <a:solidFill>
              <a:srgbClr val="FECA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 shot of a computer program&#10;&#10;Description automatically generated">
            <a:extLst>
              <a:ext uri="{FF2B5EF4-FFF2-40B4-BE49-F238E27FC236}">
                <a16:creationId xmlns:a16="http://schemas.microsoft.com/office/drawing/2014/main" id="{BF2A07F2-70C1-7457-4890-C45BDE679F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180" y="1461064"/>
            <a:ext cx="5129784" cy="3949932"/>
          </a:xfrm>
          <a:prstGeom prst="rect">
            <a:avLst/>
          </a:prstGeom>
        </p:spPr>
      </p:pic>
      <p:sp>
        <p:nvSpPr>
          <p:cNvPr id="39" name="Rectangle 38">
            <a:extLst>
              <a:ext uri="{FF2B5EF4-FFF2-40B4-BE49-F238E27FC236}">
                <a16:creationId xmlns:a16="http://schemas.microsoft.com/office/drawing/2014/main" id="{FE54AADB-50C7-4293-94C0-27361A32B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1" cy="5897880"/>
          </a:xfrm>
          <a:prstGeom prst="rect">
            <a:avLst/>
          </a:prstGeom>
          <a:solidFill>
            <a:srgbClr val="FFFFFF"/>
          </a:solidFill>
          <a:ln w="19050">
            <a:solidFill>
              <a:srgbClr val="FECA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 shot of a computer program&#10;&#10;Description automatically generated">
            <a:extLst>
              <a:ext uri="{FF2B5EF4-FFF2-40B4-BE49-F238E27FC236}">
                <a16:creationId xmlns:a16="http://schemas.microsoft.com/office/drawing/2014/main" id="{279DAD5C-ED17-5492-441C-2D9664AD7B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1034" y="1922126"/>
            <a:ext cx="5129784" cy="3013747"/>
          </a:xfrm>
          <a:prstGeom prst="rect">
            <a:avLst/>
          </a:prstGeom>
        </p:spPr>
      </p:pic>
    </p:spTree>
    <p:extLst>
      <p:ext uri="{BB962C8B-B14F-4D97-AF65-F5344CB8AC3E}">
        <p14:creationId xmlns:p14="http://schemas.microsoft.com/office/powerpoint/2010/main" val="1180892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D86431A-610F-E3A8-8E60-AF5D78076432}"/>
              </a:ext>
            </a:extLst>
          </p:cNvPr>
          <p:cNvSpPr/>
          <p:nvPr/>
        </p:nvSpPr>
        <p:spPr>
          <a:xfrm>
            <a:off x="-128954" y="1"/>
            <a:ext cx="12555416" cy="1594338"/>
          </a:xfrm>
          <a:prstGeom prst="rect">
            <a:avLst/>
          </a:prstGeom>
          <a:gradFill flip="none" rotWithShape="1">
            <a:gsLst>
              <a:gs pos="72000">
                <a:srgbClr val="1071A1"/>
              </a:gs>
              <a:gs pos="0">
                <a:srgbClr val="125371">
                  <a:shade val="30000"/>
                  <a:satMod val="115000"/>
                </a:srgbClr>
              </a:gs>
              <a:gs pos="100000">
                <a:srgbClr val="1EB3FE"/>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94E5EDEF-6C4A-AA7C-02A4-269C62D906AD}"/>
              </a:ext>
            </a:extLst>
          </p:cNvPr>
          <p:cNvSpPr>
            <a:spLocks noGrp="1"/>
          </p:cNvSpPr>
          <p:nvPr>
            <p:ph type="title"/>
          </p:nvPr>
        </p:nvSpPr>
        <p:spPr/>
        <p:txBody>
          <a:bodyPr>
            <a:normAutofit/>
          </a:bodyPr>
          <a:lstStyle/>
          <a:p>
            <a:r>
              <a:rPr lang="en-GB" sz="4000" dirty="0">
                <a:solidFill>
                  <a:schemeClr val="bg1"/>
                </a:solidFill>
              </a:rPr>
              <a:t>Network the movement of both clients</a:t>
            </a:r>
            <a:br>
              <a:rPr lang="en-GB" sz="4000" dirty="0">
                <a:solidFill>
                  <a:schemeClr val="bg1"/>
                </a:solidFill>
              </a:rPr>
            </a:br>
            <a:endParaRPr lang="en-GB" sz="4000" dirty="0">
              <a:solidFill>
                <a:schemeClr val="bg1"/>
              </a:solidFill>
            </a:endParaRPr>
          </a:p>
        </p:txBody>
      </p:sp>
      <p:sp>
        <p:nvSpPr>
          <p:cNvPr id="4" name="Content Placeholder 2">
            <a:extLst>
              <a:ext uri="{FF2B5EF4-FFF2-40B4-BE49-F238E27FC236}">
                <a16:creationId xmlns:a16="http://schemas.microsoft.com/office/drawing/2014/main" id="{A85117A6-6476-2B1D-E416-5C30ECE56B62}"/>
              </a:ext>
            </a:extLst>
          </p:cNvPr>
          <p:cNvSpPr>
            <a:spLocks noGrp="1"/>
          </p:cNvSpPr>
          <p:nvPr>
            <p:ph idx="1"/>
          </p:nvPr>
        </p:nvSpPr>
        <p:spPr>
          <a:xfrm>
            <a:off x="838200" y="1825625"/>
            <a:ext cx="10515600" cy="4351338"/>
          </a:xfrm>
        </p:spPr>
        <p:txBody>
          <a:bodyPr/>
          <a:lstStyle/>
          <a:p>
            <a:pPr marL="0" indent="0">
              <a:buNone/>
            </a:pPr>
            <a:r>
              <a:rPr lang="en-GB" sz="4000" dirty="0"/>
              <a:t>Pseudocode</a:t>
            </a:r>
            <a:r>
              <a:rPr lang="en-GB" dirty="0"/>
              <a:t> Client</a:t>
            </a:r>
          </a:p>
          <a:p>
            <a:pPr marL="514350" indent="-514350">
              <a:buFont typeface="+mj-lt"/>
              <a:buAutoNum type="arabicPeriod"/>
            </a:pPr>
            <a:r>
              <a:rPr lang="en-GB" dirty="0"/>
              <a:t>Adjust the player controller to dispatch an event when the player moves</a:t>
            </a:r>
          </a:p>
          <a:p>
            <a:pPr marL="514350" indent="-514350">
              <a:buFont typeface="+mj-lt"/>
              <a:buAutoNum type="arabicPeriod"/>
            </a:pPr>
            <a:r>
              <a:rPr lang="en-GB" dirty="0"/>
              <a:t>When this event is fired send a client moved message to the server with the new player position</a:t>
            </a:r>
          </a:p>
          <a:p>
            <a:pPr marL="514350" indent="-514350">
              <a:buFont typeface="+mj-lt"/>
              <a:buAutoNum type="arabicPeriod"/>
            </a:pPr>
            <a:r>
              <a:rPr lang="en-GB" dirty="0"/>
              <a:t>When the update other player message is received update the position of the other player representation using the position supplied by the message</a:t>
            </a:r>
          </a:p>
        </p:txBody>
      </p:sp>
    </p:spTree>
    <p:extLst>
      <p:ext uri="{BB962C8B-B14F-4D97-AF65-F5344CB8AC3E}">
        <p14:creationId xmlns:p14="http://schemas.microsoft.com/office/powerpoint/2010/main" val="28017979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F850D-5854-6C28-76BB-D1602D17E8F0}"/>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C2B1D31-B52C-EC6A-F235-0F3115E8A5EF}"/>
              </a:ext>
            </a:extLst>
          </p:cNvPr>
          <p:cNvSpPr/>
          <p:nvPr/>
        </p:nvSpPr>
        <p:spPr>
          <a:xfrm>
            <a:off x="-128954" y="1"/>
            <a:ext cx="12555416" cy="1594338"/>
          </a:xfrm>
          <a:prstGeom prst="rect">
            <a:avLst/>
          </a:prstGeom>
          <a:gradFill flip="none" rotWithShape="1">
            <a:gsLst>
              <a:gs pos="72000">
                <a:srgbClr val="1071A1"/>
              </a:gs>
              <a:gs pos="0">
                <a:srgbClr val="125371">
                  <a:shade val="30000"/>
                  <a:satMod val="115000"/>
                </a:srgbClr>
              </a:gs>
              <a:gs pos="100000">
                <a:srgbClr val="1EB3FE"/>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3082B5A-3B91-BCD3-E507-A07374DD2C64}"/>
              </a:ext>
            </a:extLst>
          </p:cNvPr>
          <p:cNvSpPr>
            <a:spLocks noGrp="1"/>
          </p:cNvSpPr>
          <p:nvPr>
            <p:ph type="title"/>
          </p:nvPr>
        </p:nvSpPr>
        <p:spPr/>
        <p:txBody>
          <a:bodyPr>
            <a:normAutofit/>
          </a:bodyPr>
          <a:lstStyle/>
          <a:p>
            <a:r>
              <a:rPr lang="en-GB" sz="4000" dirty="0">
                <a:solidFill>
                  <a:schemeClr val="bg1"/>
                </a:solidFill>
              </a:rPr>
              <a:t>Network the movement of both clients</a:t>
            </a:r>
            <a:br>
              <a:rPr lang="en-GB" sz="4000" dirty="0">
                <a:solidFill>
                  <a:schemeClr val="bg1"/>
                </a:solidFill>
              </a:rPr>
            </a:br>
            <a:endParaRPr lang="en-GB" sz="4000" dirty="0">
              <a:solidFill>
                <a:schemeClr val="bg1"/>
              </a:solidFill>
            </a:endParaRPr>
          </a:p>
        </p:txBody>
      </p:sp>
      <p:sp>
        <p:nvSpPr>
          <p:cNvPr id="4" name="Content Placeholder 2">
            <a:extLst>
              <a:ext uri="{FF2B5EF4-FFF2-40B4-BE49-F238E27FC236}">
                <a16:creationId xmlns:a16="http://schemas.microsoft.com/office/drawing/2014/main" id="{DAD36266-9EC4-23F6-7BA4-6B3EFD913CAE}"/>
              </a:ext>
            </a:extLst>
          </p:cNvPr>
          <p:cNvSpPr>
            <a:spLocks noGrp="1"/>
          </p:cNvSpPr>
          <p:nvPr>
            <p:ph idx="1"/>
          </p:nvPr>
        </p:nvSpPr>
        <p:spPr>
          <a:xfrm>
            <a:off x="838200" y="1825625"/>
            <a:ext cx="10515600" cy="4351338"/>
          </a:xfrm>
        </p:spPr>
        <p:txBody>
          <a:bodyPr/>
          <a:lstStyle/>
          <a:p>
            <a:pPr marL="0" indent="0">
              <a:buNone/>
            </a:pPr>
            <a:r>
              <a:rPr lang="en-GB" sz="4000" dirty="0"/>
              <a:t>Pseudocode</a:t>
            </a:r>
            <a:r>
              <a:rPr lang="en-GB" dirty="0"/>
              <a:t> Server</a:t>
            </a:r>
          </a:p>
          <a:p>
            <a:pPr marL="514350" indent="-514350">
              <a:buFont typeface="+mj-lt"/>
              <a:buAutoNum type="arabicPeriod"/>
            </a:pPr>
            <a:r>
              <a:rPr lang="en-GB" dirty="0"/>
              <a:t>When the client moved message is received</a:t>
            </a:r>
          </a:p>
          <a:p>
            <a:pPr marL="971550" lvl="1" indent="-514350">
              <a:buFont typeface="+mj-lt"/>
              <a:buAutoNum type="arabicPeriod"/>
            </a:pPr>
            <a:r>
              <a:rPr lang="en-GB" dirty="0"/>
              <a:t>Update the stored client positions variable</a:t>
            </a:r>
          </a:p>
          <a:p>
            <a:pPr marL="971550" lvl="1" indent="-514350">
              <a:buFont typeface="+mj-lt"/>
              <a:buAutoNum type="arabicPeriod"/>
            </a:pPr>
            <a:r>
              <a:rPr lang="en-GB" dirty="0"/>
              <a:t>Send a update other player message to all clients except the sender </a:t>
            </a:r>
          </a:p>
        </p:txBody>
      </p:sp>
    </p:spTree>
    <p:extLst>
      <p:ext uri="{BB962C8B-B14F-4D97-AF65-F5344CB8AC3E}">
        <p14:creationId xmlns:p14="http://schemas.microsoft.com/office/powerpoint/2010/main" val="8518663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7D4A52A5-DF2F-E660-91B2-F8A62380DF9B}"/>
              </a:ext>
            </a:extLst>
          </p:cNvPr>
          <p:cNvGrpSpPr/>
          <p:nvPr/>
        </p:nvGrpSpPr>
        <p:grpSpPr>
          <a:xfrm>
            <a:off x="2522522" y="457200"/>
            <a:ext cx="7146955" cy="5943600"/>
            <a:chOff x="2404226" y="373945"/>
            <a:chExt cx="7383547" cy="6140356"/>
          </a:xfrm>
        </p:grpSpPr>
        <p:pic>
          <p:nvPicPr>
            <p:cNvPr id="5" name="Picture 4">
              <a:extLst>
                <a:ext uri="{FF2B5EF4-FFF2-40B4-BE49-F238E27FC236}">
                  <a16:creationId xmlns:a16="http://schemas.microsoft.com/office/drawing/2014/main" id="{A648D5F7-2B4C-F6C5-9404-7FC38C34C464}"/>
                </a:ext>
              </a:extLst>
            </p:cNvPr>
            <p:cNvPicPr>
              <a:picLocks noChangeAspect="1"/>
            </p:cNvPicPr>
            <p:nvPr/>
          </p:nvPicPr>
          <p:blipFill>
            <a:blip r:embed="rId2"/>
            <a:stretch>
              <a:fillRect/>
            </a:stretch>
          </p:blipFill>
          <p:spPr>
            <a:xfrm>
              <a:off x="2404226" y="373945"/>
              <a:ext cx="7383547" cy="6140356"/>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99D3D62A-49D6-FE4A-5C4D-4AF0415C6D29}"/>
                    </a:ext>
                  </a:extLst>
                </p14:cNvPr>
                <p14:cNvContentPartPr/>
                <p14:nvPr/>
              </p14:nvContentPartPr>
              <p14:xfrm>
                <a:off x="2531575" y="1101277"/>
                <a:ext cx="1010880" cy="330480"/>
              </p14:xfrm>
            </p:contentPart>
          </mc:Choice>
          <mc:Fallback xmlns="">
            <p:pic>
              <p:nvPicPr>
                <p:cNvPr id="6" name="Ink 5">
                  <a:extLst>
                    <a:ext uri="{FF2B5EF4-FFF2-40B4-BE49-F238E27FC236}">
                      <a16:creationId xmlns:a16="http://schemas.microsoft.com/office/drawing/2014/main" id="{99D3D62A-49D6-FE4A-5C4D-4AF0415C6D29}"/>
                    </a:ext>
                  </a:extLst>
                </p:cNvPr>
                <p:cNvPicPr/>
                <p:nvPr/>
              </p:nvPicPr>
              <p:blipFill>
                <a:blip r:embed="rId4"/>
                <a:stretch>
                  <a:fillRect/>
                </a:stretch>
              </p:blipFill>
              <p:spPr>
                <a:xfrm>
                  <a:off x="2522277" y="1091983"/>
                  <a:ext cx="1029104" cy="348695"/>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7A4064A7-059F-C819-E716-0EA7A2154937}"/>
                    </a:ext>
                  </a:extLst>
                </p14:cNvPr>
                <p14:cNvContentPartPr/>
                <p14:nvPr/>
              </p14:nvContentPartPr>
              <p14:xfrm>
                <a:off x="2648215" y="5168806"/>
                <a:ext cx="7002720" cy="1069200"/>
              </p14:xfrm>
            </p:contentPart>
          </mc:Choice>
          <mc:Fallback xmlns="">
            <p:pic>
              <p:nvPicPr>
                <p:cNvPr id="7" name="Ink 6">
                  <a:extLst>
                    <a:ext uri="{FF2B5EF4-FFF2-40B4-BE49-F238E27FC236}">
                      <a16:creationId xmlns:a16="http://schemas.microsoft.com/office/drawing/2014/main" id="{7A4064A7-059F-C819-E716-0EA7A2154937}"/>
                    </a:ext>
                  </a:extLst>
                </p:cNvPr>
                <p:cNvPicPr/>
                <p:nvPr/>
              </p:nvPicPr>
              <p:blipFill>
                <a:blip r:embed="rId6"/>
                <a:stretch>
                  <a:fillRect/>
                </a:stretch>
              </p:blipFill>
              <p:spPr>
                <a:xfrm>
                  <a:off x="2638917" y="5159509"/>
                  <a:ext cx="7020944" cy="1087423"/>
                </a:xfrm>
                <a:prstGeom prst="rect">
                  <a:avLst/>
                </a:prstGeom>
              </p:spPr>
            </p:pic>
          </mc:Fallback>
        </mc:AlternateContent>
      </p:grpSp>
    </p:spTree>
    <p:extLst>
      <p:ext uri="{BB962C8B-B14F-4D97-AF65-F5344CB8AC3E}">
        <p14:creationId xmlns:p14="http://schemas.microsoft.com/office/powerpoint/2010/main" val="4029876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D129F1-B5B0-E797-8313-ADAFE9F17949}"/>
              </a:ext>
            </a:extLst>
          </p:cNvPr>
          <p:cNvSpPr>
            <a:spLocks noGrp="1"/>
          </p:cNvSpPr>
          <p:nvPr>
            <p:ph type="title"/>
          </p:nvPr>
        </p:nvSpPr>
        <p:spPr>
          <a:xfrm>
            <a:off x="838200" y="365125"/>
            <a:ext cx="10515600" cy="1325563"/>
          </a:xfrm>
        </p:spPr>
        <p:txBody>
          <a:bodyPr>
            <a:normAutofit/>
          </a:bodyPr>
          <a:lstStyle/>
          <a:p>
            <a:r>
              <a:rPr lang="en-GB" sz="5400"/>
              <a:t>80 / 20 rule</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AD45EF2-29E2-C3C7-7A27-72B68F889B1A}"/>
              </a:ext>
            </a:extLst>
          </p:cNvPr>
          <p:cNvSpPr>
            <a:spLocks noGrp="1"/>
          </p:cNvSpPr>
          <p:nvPr>
            <p:ph idx="1"/>
          </p:nvPr>
        </p:nvSpPr>
        <p:spPr>
          <a:xfrm>
            <a:off x="838200" y="1929384"/>
            <a:ext cx="10515600" cy="4251960"/>
          </a:xfrm>
        </p:spPr>
        <p:txBody>
          <a:bodyPr>
            <a:normAutofit/>
          </a:bodyPr>
          <a:lstStyle/>
          <a:p>
            <a:r>
              <a:rPr lang="en-GB" sz="2200"/>
              <a:t>The 80 / 20 rule states that 80% of outcomes come from 20% of causes. </a:t>
            </a:r>
          </a:p>
          <a:p>
            <a:endParaRPr lang="en-GB" sz="2200"/>
          </a:p>
          <a:p>
            <a:r>
              <a:rPr lang="en-GB" sz="2200"/>
              <a:t>In the case of socket io there is just a few functions (20%) that are used very commonly across the project (80%). So if you can know these few functions you will have enough knowledge to create a multiplayer game.</a:t>
            </a:r>
          </a:p>
          <a:p>
            <a:endParaRPr lang="en-GB" sz="2200"/>
          </a:p>
          <a:p>
            <a:r>
              <a:rPr lang="en-GB" sz="2200"/>
              <a:t>So what are these functions?</a:t>
            </a:r>
          </a:p>
        </p:txBody>
      </p:sp>
    </p:spTree>
    <p:extLst>
      <p:ext uri="{BB962C8B-B14F-4D97-AF65-F5344CB8AC3E}">
        <p14:creationId xmlns:p14="http://schemas.microsoft.com/office/powerpoint/2010/main" val="18234279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 shot of a computer code&#10;&#10;Description automatically generated">
            <a:extLst>
              <a:ext uri="{FF2B5EF4-FFF2-40B4-BE49-F238E27FC236}">
                <a16:creationId xmlns:a16="http://schemas.microsoft.com/office/drawing/2014/main" id="{7307A554-1FF7-6C78-116F-1834C3FA39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6433" y="2072545"/>
            <a:ext cx="5372100" cy="2712910"/>
          </a:xfrm>
          <a:prstGeom prst="rect">
            <a:avLst/>
          </a:prstGeom>
        </p:spPr>
      </p:pic>
      <p:sp>
        <p:nvSpPr>
          <p:cNvPr id="15" name="Rectangle 14">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 shot of a computer program&#10;&#10;Description automatically generated">
            <a:extLst>
              <a:ext uri="{FF2B5EF4-FFF2-40B4-BE49-F238E27FC236}">
                <a16:creationId xmlns:a16="http://schemas.microsoft.com/office/drawing/2014/main" id="{2ACB4EEB-0553-026A-5623-DE1F51FDD6E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3466" y="1716644"/>
            <a:ext cx="5372099" cy="3424712"/>
          </a:xfrm>
          <a:prstGeom prst="rect">
            <a:avLst/>
          </a:prstGeom>
        </p:spPr>
      </p:pic>
    </p:spTree>
    <p:extLst>
      <p:ext uri="{BB962C8B-B14F-4D97-AF65-F5344CB8AC3E}">
        <p14:creationId xmlns:p14="http://schemas.microsoft.com/office/powerpoint/2010/main" val="39685572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71947BD-5D85-22DF-7CC5-C37833AF2C62}"/>
              </a:ext>
            </a:extLst>
          </p:cNvPr>
          <p:cNvSpPr/>
          <p:nvPr/>
        </p:nvSpPr>
        <p:spPr>
          <a:xfrm>
            <a:off x="-128954" y="1"/>
            <a:ext cx="12555416" cy="1594338"/>
          </a:xfrm>
          <a:prstGeom prst="rect">
            <a:avLst/>
          </a:prstGeom>
          <a:gradFill flip="none" rotWithShape="1">
            <a:gsLst>
              <a:gs pos="72000">
                <a:srgbClr val="1071A1"/>
              </a:gs>
              <a:gs pos="0">
                <a:srgbClr val="125371">
                  <a:shade val="30000"/>
                  <a:satMod val="115000"/>
                </a:srgbClr>
              </a:gs>
              <a:gs pos="100000">
                <a:srgbClr val="1EB3FE"/>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118B61B3-1B21-3FA7-F470-7E1658BB6AE8}"/>
              </a:ext>
            </a:extLst>
          </p:cNvPr>
          <p:cNvSpPr>
            <a:spLocks noGrp="1"/>
          </p:cNvSpPr>
          <p:nvPr>
            <p:ph type="title"/>
          </p:nvPr>
        </p:nvSpPr>
        <p:spPr/>
        <p:txBody>
          <a:bodyPr>
            <a:normAutofit/>
          </a:bodyPr>
          <a:lstStyle/>
          <a:p>
            <a:r>
              <a:rPr lang="en-GB" sz="4000" dirty="0">
                <a:solidFill>
                  <a:schemeClr val="bg1"/>
                </a:solidFill>
              </a:rPr>
              <a:t>Gracefully handle players quitting</a:t>
            </a:r>
            <a:br>
              <a:rPr lang="en-GB" sz="4000" dirty="0">
                <a:solidFill>
                  <a:schemeClr val="bg1"/>
                </a:solidFill>
              </a:rPr>
            </a:br>
            <a:endParaRPr lang="en-GB" sz="4000" dirty="0">
              <a:solidFill>
                <a:schemeClr val="bg1"/>
              </a:solidFill>
            </a:endParaRPr>
          </a:p>
        </p:txBody>
      </p:sp>
      <p:sp>
        <p:nvSpPr>
          <p:cNvPr id="4" name="Content Placeholder 2">
            <a:extLst>
              <a:ext uri="{FF2B5EF4-FFF2-40B4-BE49-F238E27FC236}">
                <a16:creationId xmlns:a16="http://schemas.microsoft.com/office/drawing/2014/main" id="{8C9A925E-DAC7-DBED-3C6D-D2720534B97C}"/>
              </a:ext>
            </a:extLst>
          </p:cNvPr>
          <p:cNvSpPr>
            <a:spLocks noGrp="1"/>
          </p:cNvSpPr>
          <p:nvPr>
            <p:ph idx="1"/>
          </p:nvPr>
        </p:nvSpPr>
        <p:spPr>
          <a:xfrm>
            <a:off x="838200" y="1825625"/>
            <a:ext cx="10515600" cy="4351338"/>
          </a:xfrm>
        </p:spPr>
        <p:txBody>
          <a:bodyPr/>
          <a:lstStyle/>
          <a:p>
            <a:pPr marL="0" indent="0">
              <a:buNone/>
            </a:pPr>
            <a:r>
              <a:rPr lang="en-GB" sz="4000" dirty="0"/>
              <a:t>Pseudocode</a:t>
            </a:r>
            <a:r>
              <a:rPr lang="en-GB" dirty="0"/>
              <a:t> </a:t>
            </a:r>
          </a:p>
          <a:p>
            <a:r>
              <a:rPr lang="en-GB" dirty="0"/>
              <a:t>Server</a:t>
            </a:r>
          </a:p>
          <a:p>
            <a:pPr lvl="1"/>
            <a:r>
              <a:rPr lang="en-GB" dirty="0"/>
              <a:t>Decrement the variable keeping track of the number of connected clients</a:t>
            </a:r>
          </a:p>
          <a:p>
            <a:pPr lvl="1"/>
            <a:r>
              <a:rPr lang="en-GB" dirty="0"/>
              <a:t>Delete and Stop keeping track of the player who's quit position</a:t>
            </a:r>
          </a:p>
          <a:p>
            <a:pPr lvl="1"/>
            <a:r>
              <a:rPr lang="en-GB" dirty="0"/>
              <a:t>Broadcast a user disconnected message to the other clients </a:t>
            </a:r>
          </a:p>
          <a:p>
            <a:r>
              <a:rPr lang="en-GB" dirty="0"/>
              <a:t>Client</a:t>
            </a:r>
          </a:p>
          <a:p>
            <a:pPr lvl="1"/>
            <a:r>
              <a:rPr lang="en-GB" dirty="0"/>
              <a:t>Remove the other player representation from the scene</a:t>
            </a:r>
          </a:p>
          <a:p>
            <a:pPr lvl="1"/>
            <a:r>
              <a:rPr lang="en-GB" dirty="0"/>
              <a:t>Set the reference to the player representation to null</a:t>
            </a:r>
          </a:p>
        </p:txBody>
      </p:sp>
    </p:spTree>
    <p:extLst>
      <p:ext uri="{BB962C8B-B14F-4D97-AF65-F5344CB8AC3E}">
        <p14:creationId xmlns:p14="http://schemas.microsoft.com/office/powerpoint/2010/main" val="36147667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 shot of a computer code&#10;&#10;Description automatically generated">
            <a:extLst>
              <a:ext uri="{FF2B5EF4-FFF2-40B4-BE49-F238E27FC236}">
                <a16:creationId xmlns:a16="http://schemas.microsoft.com/office/drawing/2014/main" id="{B790D68E-F2D3-8EDF-E653-07FE8C2902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6433" y="2018824"/>
            <a:ext cx="5372100" cy="2820352"/>
          </a:xfrm>
          <a:prstGeom prst="rect">
            <a:avLst/>
          </a:prstGeom>
        </p:spPr>
      </p:pic>
      <p:sp>
        <p:nvSpPr>
          <p:cNvPr id="13" name="Rectangle 12">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 shot of a computer code&#10;&#10;Description automatically generated">
            <a:extLst>
              <a:ext uri="{FF2B5EF4-FFF2-40B4-BE49-F238E27FC236}">
                <a16:creationId xmlns:a16="http://schemas.microsoft.com/office/drawing/2014/main" id="{581530C7-2E31-DC56-BE74-EBA283252B4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3466" y="1293591"/>
            <a:ext cx="5372099" cy="4270818"/>
          </a:xfrm>
          <a:prstGeom prst="rect">
            <a:avLst/>
          </a:prstGeom>
        </p:spPr>
      </p:pic>
    </p:spTree>
    <p:extLst>
      <p:ext uri="{BB962C8B-B14F-4D97-AF65-F5344CB8AC3E}">
        <p14:creationId xmlns:p14="http://schemas.microsoft.com/office/powerpoint/2010/main" val="15178634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FA8793-65CD-5BA0-BFB6-7C74AFB8F2A8}"/>
              </a:ext>
            </a:extLst>
          </p:cNvPr>
          <p:cNvSpPr>
            <a:spLocks noGrp="1"/>
          </p:cNvSpPr>
          <p:nvPr>
            <p:ph type="title"/>
          </p:nvPr>
        </p:nvSpPr>
        <p:spPr>
          <a:xfrm>
            <a:off x="838200" y="5358141"/>
            <a:ext cx="10515600" cy="942664"/>
          </a:xfrm>
        </p:spPr>
        <p:txBody>
          <a:bodyPr vert="horz" lIns="91440" tIns="45720" rIns="91440" bIns="45720" rtlCol="0" anchor="ctr">
            <a:normAutofit/>
          </a:bodyPr>
          <a:lstStyle/>
          <a:p>
            <a:pPr algn="ctr"/>
            <a:r>
              <a:rPr lang="en-US" sz="5200" kern="1200">
                <a:solidFill>
                  <a:schemeClr val="tx1"/>
                </a:solidFill>
                <a:latin typeface="+mj-lt"/>
                <a:ea typeface="+mj-ea"/>
                <a:cs typeface="+mj-cs"/>
              </a:rPr>
              <a:t>Result</a:t>
            </a:r>
          </a:p>
        </p:txBody>
      </p:sp>
      <p:pic>
        <p:nvPicPr>
          <p:cNvPr id="4" name="Untitled video - Made with Clipchamp (2)">
            <a:hlinkClick r:id="" action="ppaction://media"/>
            <a:extLst>
              <a:ext uri="{FF2B5EF4-FFF2-40B4-BE49-F238E27FC236}">
                <a16:creationId xmlns:a16="http://schemas.microsoft.com/office/drawing/2014/main" id="{B2B13F8C-4502-CB4D-E12F-BE1E3A8C8B6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81123" y="557189"/>
            <a:ext cx="8229753" cy="4629236"/>
          </a:xfrm>
          <a:prstGeom prst="rect">
            <a:avLst/>
          </a:prstGeom>
        </p:spPr>
      </p:pic>
    </p:spTree>
    <p:extLst>
      <p:ext uri="{BB962C8B-B14F-4D97-AF65-F5344CB8AC3E}">
        <p14:creationId xmlns:p14="http://schemas.microsoft.com/office/powerpoint/2010/main" val="4207405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p>
        </p:txBody>
      </p:sp>
      <p:sp>
        <p:nvSpPr>
          <p:cNvPr id="13"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p>
        </p:txBody>
      </p:sp>
      <p:sp>
        <p:nvSpPr>
          <p:cNvPr id="15"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p>
        </p:txBody>
      </p:sp>
      <p:graphicFrame>
        <p:nvGraphicFramePr>
          <p:cNvPr id="5" name="Content Placeholder 2">
            <a:extLst>
              <a:ext uri="{FF2B5EF4-FFF2-40B4-BE49-F238E27FC236}">
                <a16:creationId xmlns:a16="http://schemas.microsoft.com/office/drawing/2014/main" id="{26075161-358C-398D-C8AC-A5DD62656D1F}"/>
              </a:ext>
            </a:extLst>
          </p:cNvPr>
          <p:cNvGraphicFramePr>
            <a:graphicFrameLocks noGrp="1"/>
          </p:cNvGraphicFramePr>
          <p:nvPr>
            <p:ph idx="1"/>
            <p:extLst>
              <p:ext uri="{D42A27DB-BD31-4B8C-83A1-F6EECF244321}">
                <p14:modId xmlns:p14="http://schemas.microsoft.com/office/powerpoint/2010/main" val="2406243264"/>
              </p:ext>
            </p:extLst>
          </p:nvPr>
        </p:nvGraphicFramePr>
        <p:xfrm>
          <a:off x="838200" y="2211233"/>
          <a:ext cx="10515600" cy="39657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6203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Untitled video - Made with Clipchamp (3)">
            <a:hlinkClick r:id="" action="ppaction://media"/>
            <a:extLst>
              <a:ext uri="{FF2B5EF4-FFF2-40B4-BE49-F238E27FC236}">
                <a16:creationId xmlns:a16="http://schemas.microsoft.com/office/drawing/2014/main" id="{E28E4635-D93A-D9BD-4A16-4D0BA103B3A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43940" y="573698"/>
            <a:ext cx="10028151" cy="5640835"/>
          </a:xfrm>
          <a:prstGeom prst="rect">
            <a:avLst/>
          </a:prstGeom>
        </p:spPr>
      </p:pic>
    </p:spTree>
    <p:extLst>
      <p:ext uri="{BB962C8B-B14F-4D97-AF65-F5344CB8AC3E}">
        <p14:creationId xmlns:p14="http://schemas.microsoft.com/office/powerpoint/2010/main" val="1189871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1741AC-6B16-CACA-D716-A1EEC49DD991}"/>
              </a:ext>
            </a:extLst>
          </p:cNvPr>
          <p:cNvSpPr>
            <a:spLocks noGrp="1"/>
          </p:cNvSpPr>
          <p:nvPr>
            <p:ph type="title"/>
          </p:nvPr>
        </p:nvSpPr>
        <p:spPr>
          <a:xfrm>
            <a:off x="686834" y="1153572"/>
            <a:ext cx="3200400" cy="4461163"/>
          </a:xfrm>
        </p:spPr>
        <p:txBody>
          <a:bodyPr>
            <a:normAutofit/>
          </a:bodyPr>
          <a:lstStyle/>
          <a:p>
            <a:r>
              <a:rPr lang="en-GB">
                <a:solidFill>
                  <a:srgbClr val="FFFFFF"/>
                </a:solidFill>
              </a:rPr>
              <a:t>Game Link</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87301B0-527D-6736-02C4-D46AC8265974}"/>
              </a:ext>
            </a:extLst>
          </p:cNvPr>
          <p:cNvSpPr>
            <a:spLocks noGrp="1"/>
          </p:cNvSpPr>
          <p:nvPr>
            <p:ph idx="1"/>
          </p:nvPr>
        </p:nvSpPr>
        <p:spPr>
          <a:xfrm>
            <a:off x="4447308" y="591344"/>
            <a:ext cx="6906491" cy="5585619"/>
          </a:xfrm>
        </p:spPr>
        <p:txBody>
          <a:bodyPr anchor="ctr">
            <a:normAutofit/>
          </a:bodyPr>
          <a:lstStyle/>
          <a:p>
            <a:r>
              <a:rPr lang="en-GB" sz="2600"/>
              <a:t>Thank you to anyone that has stuck around this far!</a:t>
            </a:r>
          </a:p>
          <a:p>
            <a:endParaRPr lang="en-GB" sz="2600"/>
          </a:p>
          <a:p>
            <a:r>
              <a:rPr lang="en-GB" sz="2600"/>
              <a:t>The project is live for you to test out please feel free to test it out!</a:t>
            </a:r>
          </a:p>
          <a:p>
            <a:endParaRPr lang="en-GB" sz="2600"/>
          </a:p>
          <a:p>
            <a:r>
              <a:rPr lang="en-GB" sz="2600"/>
              <a:t>However, as it is just a demo of the, it is not designed for more than 2 players connected at once so things may look a little wonky if someone else is playing.</a:t>
            </a:r>
          </a:p>
          <a:p>
            <a:endParaRPr lang="en-GB" sz="2600"/>
          </a:p>
          <a:p>
            <a:r>
              <a:rPr lang="en-GB" sz="2600"/>
              <a:t>https://threejsmultiplayerdemonstration.onrender.com</a:t>
            </a:r>
          </a:p>
        </p:txBody>
      </p:sp>
    </p:spTree>
    <p:extLst>
      <p:ext uri="{BB962C8B-B14F-4D97-AF65-F5344CB8AC3E}">
        <p14:creationId xmlns:p14="http://schemas.microsoft.com/office/powerpoint/2010/main" val="11077953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83C142B-1F19-174D-DD27-F5977CD37515}"/>
              </a:ext>
            </a:extLst>
          </p:cNvPr>
          <p:cNvSpPr/>
          <p:nvPr/>
        </p:nvSpPr>
        <p:spPr>
          <a:xfrm>
            <a:off x="-128954" y="1"/>
            <a:ext cx="12555416" cy="1594338"/>
          </a:xfrm>
          <a:prstGeom prst="rect">
            <a:avLst/>
          </a:prstGeom>
          <a:gradFill flip="none" rotWithShape="1">
            <a:gsLst>
              <a:gs pos="0">
                <a:srgbClr val="232323"/>
              </a:gs>
              <a:gs pos="100000">
                <a:srgbClr val="FA22CC"/>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F5D8069-5771-59F1-5BCB-B38EAA947AB4}"/>
              </a:ext>
            </a:extLst>
          </p:cNvPr>
          <p:cNvSpPr>
            <a:spLocks noGrp="1"/>
          </p:cNvSpPr>
          <p:nvPr>
            <p:ph type="title"/>
          </p:nvPr>
        </p:nvSpPr>
        <p:spPr>
          <a:xfrm>
            <a:off x="838200" y="188445"/>
            <a:ext cx="10515600" cy="1325563"/>
          </a:xfrm>
        </p:spPr>
        <p:txBody>
          <a:bodyPr/>
          <a:lstStyle/>
          <a:p>
            <a:pPr algn="ctr"/>
            <a:r>
              <a:rPr lang="en-GB" dirty="0">
                <a:solidFill>
                  <a:schemeClr val="bg1"/>
                </a:solidFill>
              </a:rPr>
              <a:t>Thank you for watching</a:t>
            </a:r>
          </a:p>
        </p:txBody>
      </p:sp>
      <p:sp>
        <p:nvSpPr>
          <p:cNvPr id="3" name="Content Placeholder 2">
            <a:extLst>
              <a:ext uri="{FF2B5EF4-FFF2-40B4-BE49-F238E27FC236}">
                <a16:creationId xmlns:a16="http://schemas.microsoft.com/office/drawing/2014/main" id="{FBF457B6-DBE2-FCD8-5AEE-51E607EE9294}"/>
              </a:ext>
            </a:extLst>
          </p:cNvPr>
          <p:cNvSpPr>
            <a:spLocks noGrp="1"/>
          </p:cNvSpPr>
          <p:nvPr>
            <p:ph idx="1"/>
          </p:nvPr>
        </p:nvSpPr>
        <p:spPr>
          <a:xfrm>
            <a:off x="890954" y="-72237"/>
            <a:ext cx="10515600" cy="4351338"/>
          </a:xfrm>
        </p:spPr>
        <p:txBody>
          <a:bodyPr anchor="ctr">
            <a:normAutofit/>
          </a:bodyPr>
          <a:lstStyle/>
          <a:p>
            <a:pPr marL="0" indent="0" algn="ctr">
              <a:buNone/>
            </a:pPr>
            <a:r>
              <a:rPr lang="en-GB" sz="3600" dirty="0"/>
              <a:t>Any questions?</a:t>
            </a:r>
          </a:p>
        </p:txBody>
      </p:sp>
      <p:sp>
        <p:nvSpPr>
          <p:cNvPr id="4" name="Google Shape;935;p39">
            <a:extLst>
              <a:ext uri="{FF2B5EF4-FFF2-40B4-BE49-F238E27FC236}">
                <a16:creationId xmlns:a16="http://schemas.microsoft.com/office/drawing/2014/main" id="{DB1C4DA5-24ED-B7D0-9E69-DCB0A25167C3}"/>
              </a:ext>
            </a:extLst>
          </p:cNvPr>
          <p:cNvSpPr txBox="1">
            <a:spLocks/>
          </p:cNvSpPr>
          <p:nvPr/>
        </p:nvSpPr>
        <p:spPr>
          <a:xfrm>
            <a:off x="392789" y="6176963"/>
            <a:ext cx="2677322" cy="574764"/>
          </a:xfrm>
          <a:prstGeom prst="rect">
            <a:avLst/>
          </a:prstGeom>
        </p:spPr>
        <p:txBody>
          <a:bodyPr spcFirstLastPara="1" wrap="square" lIns="121900" tIns="121900" rIns="121900" bIns="1219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GB" sz="2000" dirty="0">
                <a:latin typeface="+mj-lt"/>
              </a:rPr>
              <a:t>James-Richard-Bland</a:t>
            </a:r>
          </a:p>
        </p:txBody>
      </p:sp>
      <p:pic>
        <p:nvPicPr>
          <p:cNvPr id="5" name="Picture 4" descr="Icon&#10;&#10;Description automatically generated">
            <a:extLst>
              <a:ext uri="{FF2B5EF4-FFF2-40B4-BE49-F238E27FC236}">
                <a16:creationId xmlns:a16="http://schemas.microsoft.com/office/drawing/2014/main" id="{B82726DB-62AB-50A0-F760-EF12B6587C6D}"/>
              </a:ext>
            </a:extLst>
          </p:cNvPr>
          <p:cNvPicPr>
            <a:picLocks noChangeAspect="1"/>
          </p:cNvPicPr>
          <p:nvPr/>
        </p:nvPicPr>
        <p:blipFill>
          <a:blip r:embed="rId2"/>
          <a:stretch>
            <a:fillRect/>
          </a:stretch>
        </p:blipFill>
        <p:spPr>
          <a:xfrm>
            <a:off x="47834" y="6227926"/>
            <a:ext cx="472837" cy="472837"/>
          </a:xfrm>
          <a:prstGeom prst="rect">
            <a:avLst/>
          </a:prstGeom>
        </p:spPr>
      </p:pic>
      <p:pic>
        <p:nvPicPr>
          <p:cNvPr id="6" name="Picture 5" descr="Icon&#10;&#10;Description automatically generated">
            <a:extLst>
              <a:ext uri="{FF2B5EF4-FFF2-40B4-BE49-F238E27FC236}">
                <a16:creationId xmlns:a16="http://schemas.microsoft.com/office/drawing/2014/main" id="{ADDACCFC-D084-7659-C58C-0212EBD9D7A7}"/>
              </a:ext>
            </a:extLst>
          </p:cNvPr>
          <p:cNvPicPr>
            <a:picLocks noChangeAspect="1"/>
          </p:cNvPicPr>
          <p:nvPr/>
        </p:nvPicPr>
        <p:blipFill>
          <a:blip r:embed="rId3"/>
          <a:stretch>
            <a:fillRect/>
          </a:stretch>
        </p:blipFill>
        <p:spPr>
          <a:xfrm>
            <a:off x="4711661" y="6125222"/>
            <a:ext cx="717900" cy="717900"/>
          </a:xfrm>
          <a:prstGeom prst="rect">
            <a:avLst/>
          </a:prstGeom>
        </p:spPr>
      </p:pic>
      <p:pic>
        <p:nvPicPr>
          <p:cNvPr id="7" name="Picture 6" descr="Icon&#10;&#10;Description automatically generated">
            <a:extLst>
              <a:ext uri="{FF2B5EF4-FFF2-40B4-BE49-F238E27FC236}">
                <a16:creationId xmlns:a16="http://schemas.microsoft.com/office/drawing/2014/main" id="{E22B333A-705D-0A67-F198-1088880142A8}"/>
              </a:ext>
            </a:extLst>
          </p:cNvPr>
          <p:cNvPicPr>
            <a:picLocks noChangeAspect="1"/>
          </p:cNvPicPr>
          <p:nvPr/>
        </p:nvPicPr>
        <p:blipFill>
          <a:blip r:embed="rId4"/>
          <a:stretch>
            <a:fillRect/>
          </a:stretch>
        </p:blipFill>
        <p:spPr>
          <a:xfrm>
            <a:off x="8916193" y="6194972"/>
            <a:ext cx="454599" cy="454599"/>
          </a:xfrm>
          <a:prstGeom prst="rect">
            <a:avLst/>
          </a:prstGeom>
        </p:spPr>
      </p:pic>
      <p:pic>
        <p:nvPicPr>
          <p:cNvPr id="8" name="Picture 7" descr="Qr code&#10;&#10;Description automatically generated">
            <a:extLst>
              <a:ext uri="{FF2B5EF4-FFF2-40B4-BE49-F238E27FC236}">
                <a16:creationId xmlns:a16="http://schemas.microsoft.com/office/drawing/2014/main" id="{42A2D9FC-C799-625C-D6AF-0148D7F6FCD3}"/>
              </a:ext>
            </a:extLst>
          </p:cNvPr>
          <p:cNvPicPr>
            <a:picLocks noChangeAspect="1"/>
          </p:cNvPicPr>
          <p:nvPr/>
        </p:nvPicPr>
        <p:blipFill>
          <a:blip r:embed="rId5"/>
          <a:stretch>
            <a:fillRect/>
          </a:stretch>
        </p:blipFill>
        <p:spPr>
          <a:xfrm>
            <a:off x="2964196" y="6033631"/>
            <a:ext cx="861426" cy="861426"/>
          </a:xfrm>
          <a:prstGeom prst="rect">
            <a:avLst/>
          </a:prstGeom>
        </p:spPr>
      </p:pic>
      <p:sp>
        <p:nvSpPr>
          <p:cNvPr id="9" name="Google Shape;935;p39">
            <a:extLst>
              <a:ext uri="{FF2B5EF4-FFF2-40B4-BE49-F238E27FC236}">
                <a16:creationId xmlns:a16="http://schemas.microsoft.com/office/drawing/2014/main" id="{9BC3663E-0710-C40A-30D3-B0E9D719832B}"/>
              </a:ext>
            </a:extLst>
          </p:cNvPr>
          <p:cNvSpPr txBox="1">
            <a:spLocks/>
          </p:cNvSpPr>
          <p:nvPr/>
        </p:nvSpPr>
        <p:spPr>
          <a:xfrm>
            <a:off x="4766654" y="6211667"/>
            <a:ext cx="2677322" cy="57476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1pPr>
            <a:lvl2pPr marL="914400" marR="0" lvl="1"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2pPr>
            <a:lvl3pPr marL="1371600" marR="0" lvl="2"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3pPr>
            <a:lvl4pPr marL="1828800" marR="0" lvl="3"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4pPr>
            <a:lvl5pPr marL="2286000" marR="0" lvl="4"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5pPr>
            <a:lvl6pPr marL="2743200" marR="0" lvl="5"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6pPr>
            <a:lvl7pPr marL="3200400" marR="0" lvl="6"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7pPr>
            <a:lvl8pPr marL="3657600" marR="0" lvl="7"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8pPr>
            <a:lvl9pPr marL="4114800" marR="0" lvl="8"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9pPr>
          </a:lstStyle>
          <a:p>
            <a:pPr marL="0" indent="0">
              <a:buFont typeface="IBM Plex Mono Medium"/>
              <a:buNone/>
            </a:pPr>
            <a:r>
              <a:rPr lang="en-GB" b="0" i="0" dirty="0">
                <a:solidFill>
                  <a:schemeClr val="tx1"/>
                </a:solidFill>
                <a:effectLst/>
                <a:latin typeface="+mj-lt"/>
              </a:rPr>
              <a:t>James Bland</a:t>
            </a:r>
            <a:endParaRPr lang="en-GB" dirty="0">
              <a:solidFill>
                <a:schemeClr val="tx1"/>
              </a:solidFill>
              <a:latin typeface="+mj-lt"/>
            </a:endParaRPr>
          </a:p>
        </p:txBody>
      </p:sp>
      <p:sp>
        <p:nvSpPr>
          <p:cNvPr id="10" name="Google Shape;935;p39">
            <a:extLst>
              <a:ext uri="{FF2B5EF4-FFF2-40B4-BE49-F238E27FC236}">
                <a16:creationId xmlns:a16="http://schemas.microsoft.com/office/drawing/2014/main" id="{BC102112-B9C4-8219-EE9A-AF3893D90F15}"/>
              </a:ext>
            </a:extLst>
          </p:cNvPr>
          <p:cNvSpPr txBox="1">
            <a:spLocks/>
          </p:cNvSpPr>
          <p:nvPr/>
        </p:nvSpPr>
        <p:spPr>
          <a:xfrm>
            <a:off x="9010184" y="6125999"/>
            <a:ext cx="2677322" cy="57476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1pPr>
            <a:lvl2pPr marL="914400" marR="0" lvl="1"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2pPr>
            <a:lvl3pPr marL="1371600" marR="0" lvl="2"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3pPr>
            <a:lvl4pPr marL="1828800" marR="0" lvl="3"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4pPr>
            <a:lvl5pPr marL="2286000" marR="0" lvl="4"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5pPr>
            <a:lvl6pPr marL="2743200" marR="0" lvl="5"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6pPr>
            <a:lvl7pPr marL="3200400" marR="0" lvl="6"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7pPr>
            <a:lvl8pPr marL="3657600" marR="0" lvl="7"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8pPr>
            <a:lvl9pPr marL="4114800" marR="0" lvl="8"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9pPr>
          </a:lstStyle>
          <a:p>
            <a:pPr marL="0" indent="0">
              <a:buFont typeface="IBM Plex Mono Medium"/>
              <a:buNone/>
            </a:pPr>
            <a:r>
              <a:rPr lang="en-US" sz="1800" dirty="0">
                <a:solidFill>
                  <a:schemeClr val="tx1"/>
                </a:solidFill>
                <a:latin typeface="+mj-lt"/>
              </a:rPr>
              <a:t>A</a:t>
            </a:r>
            <a:r>
              <a:rPr lang="en-GB" sz="1800" dirty="0">
                <a:solidFill>
                  <a:schemeClr val="tx1"/>
                </a:solidFill>
                <a:latin typeface="+mj-lt"/>
              </a:rPr>
              <a:t>verageAltoDriver</a:t>
            </a:r>
          </a:p>
        </p:txBody>
      </p:sp>
      <p:pic>
        <p:nvPicPr>
          <p:cNvPr id="11" name="Picture 10" descr="A picture containing qr code&#10;&#10;Description automatically generated">
            <a:extLst>
              <a:ext uri="{FF2B5EF4-FFF2-40B4-BE49-F238E27FC236}">
                <a16:creationId xmlns:a16="http://schemas.microsoft.com/office/drawing/2014/main" id="{9FB9D3BE-D0DF-4857-58D9-526300902320}"/>
              </a:ext>
            </a:extLst>
          </p:cNvPr>
          <p:cNvPicPr>
            <a:picLocks noChangeAspect="1"/>
          </p:cNvPicPr>
          <p:nvPr/>
        </p:nvPicPr>
        <p:blipFill rotWithShape="1">
          <a:blip r:embed="rId6"/>
          <a:srcRect l="43638" t="38138" r="43170" b="38560"/>
          <a:stretch/>
        </p:blipFill>
        <p:spPr>
          <a:xfrm>
            <a:off x="6934647" y="6090919"/>
            <a:ext cx="772037" cy="767080"/>
          </a:xfrm>
          <a:prstGeom prst="rect">
            <a:avLst/>
          </a:prstGeom>
        </p:spPr>
      </p:pic>
      <p:pic>
        <p:nvPicPr>
          <p:cNvPr id="12" name="Picture 11" descr="Qr code&#10;&#10;Description automatically generated with low confidence">
            <a:extLst>
              <a:ext uri="{FF2B5EF4-FFF2-40B4-BE49-F238E27FC236}">
                <a16:creationId xmlns:a16="http://schemas.microsoft.com/office/drawing/2014/main" id="{50A0127A-A864-F223-1A17-0C58E6E56D54}"/>
              </a:ext>
            </a:extLst>
          </p:cNvPr>
          <p:cNvPicPr>
            <a:picLocks noChangeAspect="1"/>
          </p:cNvPicPr>
          <p:nvPr/>
        </p:nvPicPr>
        <p:blipFill rotWithShape="1">
          <a:blip r:embed="rId7"/>
          <a:srcRect l="44624" t="38912" r="40760" b="36866"/>
          <a:stretch/>
        </p:blipFill>
        <p:spPr>
          <a:xfrm>
            <a:off x="11336594" y="6045777"/>
            <a:ext cx="855406" cy="797345"/>
          </a:xfrm>
          <a:prstGeom prst="rect">
            <a:avLst/>
          </a:prstGeom>
        </p:spPr>
      </p:pic>
      <p:pic>
        <p:nvPicPr>
          <p:cNvPr id="15" name="Picture 14">
            <a:extLst>
              <a:ext uri="{FF2B5EF4-FFF2-40B4-BE49-F238E27FC236}">
                <a16:creationId xmlns:a16="http://schemas.microsoft.com/office/drawing/2014/main" id="{4DF78506-F03B-0D11-AD92-D29E14D41AE8}"/>
              </a:ext>
            </a:extLst>
          </p:cNvPr>
          <p:cNvPicPr>
            <a:picLocks noChangeAspect="1"/>
          </p:cNvPicPr>
          <p:nvPr/>
        </p:nvPicPr>
        <p:blipFill>
          <a:blip r:embed="rId8"/>
          <a:stretch>
            <a:fillRect/>
          </a:stretch>
        </p:blipFill>
        <p:spPr>
          <a:xfrm>
            <a:off x="6934647" y="3446574"/>
            <a:ext cx="1086081" cy="1082868"/>
          </a:xfrm>
          <a:prstGeom prst="rect">
            <a:avLst/>
          </a:prstGeom>
        </p:spPr>
      </p:pic>
      <p:sp>
        <p:nvSpPr>
          <p:cNvPr id="21" name="TextBox 20">
            <a:extLst>
              <a:ext uri="{FF2B5EF4-FFF2-40B4-BE49-F238E27FC236}">
                <a16:creationId xmlns:a16="http://schemas.microsoft.com/office/drawing/2014/main" id="{66AF4517-E46F-E40A-BA57-959F1B70D633}"/>
              </a:ext>
            </a:extLst>
          </p:cNvPr>
          <p:cNvSpPr txBox="1"/>
          <p:nvPr/>
        </p:nvSpPr>
        <p:spPr>
          <a:xfrm>
            <a:off x="5352343" y="3795647"/>
            <a:ext cx="1487313" cy="384721"/>
          </a:xfrm>
          <a:prstGeom prst="rect">
            <a:avLst/>
          </a:prstGeom>
          <a:noFill/>
        </p:spPr>
        <p:txBody>
          <a:bodyPr wrap="square">
            <a:spAutoFit/>
          </a:bodyPr>
          <a:lstStyle/>
          <a:p>
            <a:r>
              <a:rPr lang="en-GB" sz="1900" dirty="0">
                <a:latin typeface="+mj-lt"/>
              </a:rPr>
              <a:t>JamesB0010</a:t>
            </a:r>
          </a:p>
        </p:txBody>
      </p:sp>
      <p:pic>
        <p:nvPicPr>
          <p:cNvPr id="1026" name="Picture 2">
            <a:extLst>
              <a:ext uri="{FF2B5EF4-FFF2-40B4-BE49-F238E27FC236}">
                <a16:creationId xmlns:a16="http://schemas.microsoft.com/office/drawing/2014/main" id="{FE8E9AD4-2F77-6C9C-6799-7FC3EBE2CE8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25622" y="3310999"/>
            <a:ext cx="1354015" cy="1354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7348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video game screen capture&#10;&#10;Description automatically generated">
            <a:extLst>
              <a:ext uri="{FF2B5EF4-FFF2-40B4-BE49-F238E27FC236}">
                <a16:creationId xmlns:a16="http://schemas.microsoft.com/office/drawing/2014/main" id="{CEDA9D70-9355-E088-6670-595CC254BCCF}"/>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BA68F087-ADC7-1E87-3AEF-491130DD7D9A}"/>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In case anyone was curious </a:t>
            </a:r>
          </a:p>
        </p:txBody>
      </p:sp>
      <p:sp>
        <p:nvSpPr>
          <p:cNvPr id="3" name="Content Placeholder 2">
            <a:extLst>
              <a:ext uri="{FF2B5EF4-FFF2-40B4-BE49-F238E27FC236}">
                <a16:creationId xmlns:a16="http://schemas.microsoft.com/office/drawing/2014/main" id="{669E95B1-0269-6039-6BF8-56E4AF11E7DA}"/>
              </a:ext>
            </a:extLst>
          </p:cNvPr>
          <p:cNvSpPr>
            <a:spLocks noGrp="1"/>
          </p:cNvSpPr>
          <p:nvPr>
            <p:ph idx="1"/>
          </p:nvPr>
        </p:nvSpPr>
        <p:spPr>
          <a:xfrm>
            <a:off x="1524000" y="4159404"/>
            <a:ext cx="9144000" cy="1098395"/>
          </a:xfrm>
        </p:spPr>
        <p:txBody>
          <a:bodyPr vert="horz" lIns="91440" tIns="45720" rIns="91440" bIns="45720" rtlCol="0">
            <a:normAutofit/>
          </a:bodyPr>
          <a:lstStyle/>
          <a:p>
            <a:pPr marL="0" indent="0" algn="ctr">
              <a:buNone/>
            </a:pPr>
            <a:r>
              <a:rPr lang="en-US" sz="2400" dirty="0">
                <a:solidFill>
                  <a:srgbClr val="FFFFFF"/>
                </a:solidFill>
              </a:rPr>
              <a:t>The map I recreated was Nacht der </a:t>
            </a:r>
            <a:r>
              <a:rPr lang="en-US" sz="2400" dirty="0" err="1">
                <a:solidFill>
                  <a:srgbClr val="FFFFFF"/>
                </a:solidFill>
              </a:rPr>
              <a:t>untoten</a:t>
            </a:r>
            <a:r>
              <a:rPr lang="en-US" sz="2400" dirty="0">
                <a:solidFill>
                  <a:srgbClr val="FFFFFF"/>
                </a:solidFill>
              </a:rPr>
              <a:t> from the cod zombies series </a:t>
            </a:r>
            <a:r>
              <a:rPr lang="en-GB" sz="2400" dirty="0">
                <a:solidFill>
                  <a:srgbClr val="FFFFFF"/>
                </a:solidFill>
              </a:rPr>
              <a:t>😉</a:t>
            </a:r>
            <a:endParaRPr lang="en-US" sz="2400" dirty="0">
              <a:solidFill>
                <a:srgbClr val="FFFFFF"/>
              </a:solidFill>
            </a:endParaRPr>
          </a:p>
        </p:txBody>
      </p:sp>
    </p:spTree>
    <p:extLst>
      <p:ext uri="{BB962C8B-B14F-4D97-AF65-F5344CB8AC3E}">
        <p14:creationId xmlns:p14="http://schemas.microsoft.com/office/powerpoint/2010/main" val="339719443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 shot of a computer&#10;&#10;Description automatically generated">
            <a:extLst>
              <a:ext uri="{FF2B5EF4-FFF2-40B4-BE49-F238E27FC236}">
                <a16:creationId xmlns:a16="http://schemas.microsoft.com/office/drawing/2014/main" id="{AA41B947-8996-21C4-DA25-2D7B6BBB455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8027" y="727380"/>
            <a:ext cx="11135945" cy="5403240"/>
          </a:xfrm>
        </p:spPr>
      </p:pic>
      <p:sp>
        <p:nvSpPr>
          <p:cNvPr id="6" name="TextBox 5">
            <a:extLst>
              <a:ext uri="{FF2B5EF4-FFF2-40B4-BE49-F238E27FC236}">
                <a16:creationId xmlns:a16="http://schemas.microsoft.com/office/drawing/2014/main" id="{0DCEC26F-0A62-619C-A65E-A24AA9F09E2F}"/>
              </a:ext>
            </a:extLst>
          </p:cNvPr>
          <p:cNvSpPr txBox="1"/>
          <p:nvPr/>
        </p:nvSpPr>
        <p:spPr>
          <a:xfrm>
            <a:off x="352826" y="911225"/>
            <a:ext cx="5466735" cy="646331"/>
          </a:xfrm>
          <a:prstGeom prst="rect">
            <a:avLst/>
          </a:prstGeom>
          <a:noFill/>
        </p:spPr>
        <p:txBody>
          <a:bodyPr wrap="square" rtlCol="0">
            <a:spAutoFit/>
          </a:bodyPr>
          <a:lstStyle/>
          <a:p>
            <a:r>
              <a:rPr lang="en-GB" dirty="0"/>
              <a:t>Assume io here is an object accessible from this scope</a:t>
            </a:r>
          </a:p>
        </p:txBody>
      </p:sp>
    </p:spTree>
    <p:extLst>
      <p:ext uri="{BB962C8B-B14F-4D97-AF65-F5344CB8AC3E}">
        <p14:creationId xmlns:p14="http://schemas.microsoft.com/office/powerpoint/2010/main" val="2207662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 shot of a computer program&#10;&#10;Description automatically generated">
            <a:extLst>
              <a:ext uri="{FF2B5EF4-FFF2-40B4-BE49-F238E27FC236}">
                <a16:creationId xmlns:a16="http://schemas.microsoft.com/office/drawing/2014/main" id="{5DD67B21-641E-8B4C-1A9C-651760FFFB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9053" y="738554"/>
            <a:ext cx="11533894" cy="5567363"/>
          </a:xfrm>
        </p:spPr>
      </p:pic>
      <p:sp>
        <p:nvSpPr>
          <p:cNvPr id="3" name="TextBox 2">
            <a:extLst>
              <a:ext uri="{FF2B5EF4-FFF2-40B4-BE49-F238E27FC236}">
                <a16:creationId xmlns:a16="http://schemas.microsoft.com/office/drawing/2014/main" id="{E79B6324-72EA-269D-E04C-4857C06BB444}"/>
              </a:ext>
            </a:extLst>
          </p:cNvPr>
          <p:cNvSpPr txBox="1"/>
          <p:nvPr/>
        </p:nvSpPr>
        <p:spPr>
          <a:xfrm>
            <a:off x="8507733" y="5756031"/>
            <a:ext cx="3176953" cy="646331"/>
          </a:xfrm>
          <a:prstGeom prst="rect">
            <a:avLst/>
          </a:prstGeom>
          <a:noFill/>
        </p:spPr>
        <p:txBody>
          <a:bodyPr wrap="square" rtlCol="0">
            <a:spAutoFit/>
          </a:bodyPr>
          <a:lstStyle/>
          <a:p>
            <a:r>
              <a:rPr lang="en-GB" dirty="0"/>
              <a:t>Special use of emit. emit is covered in a sec</a:t>
            </a:r>
          </a:p>
        </p:txBody>
      </p:sp>
      <p:sp>
        <p:nvSpPr>
          <p:cNvPr id="6" name="TextBox 5">
            <a:extLst>
              <a:ext uri="{FF2B5EF4-FFF2-40B4-BE49-F238E27FC236}">
                <a16:creationId xmlns:a16="http://schemas.microsoft.com/office/drawing/2014/main" id="{F95A93AD-E37C-CA42-66BF-3D9FCFEFD39C}"/>
              </a:ext>
            </a:extLst>
          </p:cNvPr>
          <p:cNvSpPr txBox="1"/>
          <p:nvPr/>
        </p:nvSpPr>
        <p:spPr>
          <a:xfrm>
            <a:off x="188703" y="953895"/>
            <a:ext cx="5466735" cy="646331"/>
          </a:xfrm>
          <a:prstGeom prst="rect">
            <a:avLst/>
          </a:prstGeom>
          <a:noFill/>
        </p:spPr>
        <p:txBody>
          <a:bodyPr wrap="square" rtlCol="0">
            <a:spAutoFit/>
          </a:bodyPr>
          <a:lstStyle/>
          <a:p>
            <a:r>
              <a:rPr lang="en-GB" dirty="0"/>
              <a:t>Assume socket here is an object accessible from this scope</a:t>
            </a:r>
          </a:p>
        </p:txBody>
      </p:sp>
    </p:spTree>
    <p:extLst>
      <p:ext uri="{BB962C8B-B14F-4D97-AF65-F5344CB8AC3E}">
        <p14:creationId xmlns:p14="http://schemas.microsoft.com/office/powerpoint/2010/main" val="3717868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 shot of a computer&#10;&#10;Description automatically generated">
            <a:extLst>
              <a:ext uri="{FF2B5EF4-FFF2-40B4-BE49-F238E27FC236}">
                <a16:creationId xmlns:a16="http://schemas.microsoft.com/office/drawing/2014/main" id="{956069E5-C506-36C6-5A59-9B8C715EA1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7607" y="787182"/>
            <a:ext cx="7556786" cy="5426686"/>
          </a:xfrm>
        </p:spPr>
      </p:pic>
      <p:sp>
        <p:nvSpPr>
          <p:cNvPr id="6" name="TextBox 5">
            <a:extLst>
              <a:ext uri="{FF2B5EF4-FFF2-40B4-BE49-F238E27FC236}">
                <a16:creationId xmlns:a16="http://schemas.microsoft.com/office/drawing/2014/main" id="{61EE04AD-39B4-92F8-7549-E94EA39762E6}"/>
              </a:ext>
            </a:extLst>
          </p:cNvPr>
          <p:cNvSpPr txBox="1"/>
          <p:nvPr/>
        </p:nvSpPr>
        <p:spPr>
          <a:xfrm>
            <a:off x="200426" y="863382"/>
            <a:ext cx="5466735" cy="646331"/>
          </a:xfrm>
          <a:prstGeom prst="rect">
            <a:avLst/>
          </a:prstGeom>
          <a:noFill/>
        </p:spPr>
        <p:txBody>
          <a:bodyPr wrap="square" rtlCol="0">
            <a:spAutoFit/>
          </a:bodyPr>
          <a:lstStyle/>
          <a:p>
            <a:r>
              <a:rPr lang="en-GB" dirty="0"/>
              <a:t>Assume socket here is an object accessible from this scope</a:t>
            </a:r>
          </a:p>
        </p:txBody>
      </p:sp>
      <p:sp>
        <p:nvSpPr>
          <p:cNvPr id="7" name="TextBox 6">
            <a:extLst>
              <a:ext uri="{FF2B5EF4-FFF2-40B4-BE49-F238E27FC236}">
                <a16:creationId xmlns:a16="http://schemas.microsoft.com/office/drawing/2014/main" id="{637A8BD1-BFC1-D7A0-4F51-3C8136DED1BF}"/>
              </a:ext>
            </a:extLst>
          </p:cNvPr>
          <p:cNvSpPr txBox="1"/>
          <p:nvPr/>
        </p:nvSpPr>
        <p:spPr>
          <a:xfrm>
            <a:off x="6548284" y="6123543"/>
            <a:ext cx="5466735" cy="369332"/>
          </a:xfrm>
          <a:prstGeom prst="rect">
            <a:avLst/>
          </a:prstGeom>
          <a:noFill/>
        </p:spPr>
        <p:txBody>
          <a:bodyPr wrap="square" rtlCol="0">
            <a:spAutoFit/>
          </a:bodyPr>
          <a:lstStyle/>
          <a:p>
            <a:r>
              <a:rPr lang="en-GB" dirty="0"/>
              <a:t>This is how to react to messages from the server</a:t>
            </a:r>
          </a:p>
        </p:txBody>
      </p:sp>
    </p:spTree>
    <p:extLst>
      <p:ext uri="{BB962C8B-B14F-4D97-AF65-F5344CB8AC3E}">
        <p14:creationId xmlns:p14="http://schemas.microsoft.com/office/powerpoint/2010/main" val="8705488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392</TotalTime>
  <Words>2312</Words>
  <Application>Microsoft Office PowerPoint</Application>
  <PresentationFormat>Widescreen</PresentationFormat>
  <Paragraphs>223</Paragraphs>
  <Slides>68</Slides>
  <Notes>5</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68</vt:i4>
      </vt:variant>
    </vt:vector>
  </HeadingPairs>
  <TitlesOfParts>
    <vt:vector size="74" baseType="lpstr">
      <vt:lpstr>Aptos</vt:lpstr>
      <vt:lpstr>Aptos Display</vt:lpstr>
      <vt:lpstr>Arial</vt:lpstr>
      <vt:lpstr>Calibri</vt:lpstr>
      <vt:lpstr>IBM Plex Mono Medium</vt:lpstr>
      <vt:lpstr>Office Theme</vt:lpstr>
      <vt:lpstr>Multiplayer web games</vt:lpstr>
      <vt:lpstr>Goals</vt:lpstr>
      <vt:lpstr>Design</vt:lpstr>
      <vt:lpstr>Library</vt:lpstr>
      <vt:lpstr>What is a socket</vt:lpstr>
      <vt:lpstr>80 / 20 rule</vt:lpstr>
      <vt:lpstr>PowerPoint Presentation</vt:lpstr>
      <vt:lpstr>PowerPoint Presentation</vt:lpstr>
      <vt:lpstr>PowerPoint Presentation</vt:lpstr>
      <vt:lpstr>PowerPoint Presentation</vt:lpstr>
      <vt:lpstr>That’s it!</vt:lpstr>
      <vt:lpstr>All Together</vt:lpstr>
      <vt:lpstr>Quick recommendation before we start</vt:lpstr>
      <vt:lpstr>Demo Scene</vt:lpstr>
      <vt:lpstr>How it's made part 1 setting up the scene</vt:lpstr>
      <vt:lpstr>How it's made part 1 setting up the scene</vt:lpstr>
      <vt:lpstr>How it's made part 1 setting up the scene</vt:lpstr>
      <vt:lpstr>Run with live server</vt:lpstr>
      <vt:lpstr>Next serve these files with express (server)</vt:lpstr>
      <vt:lpstr>Now lets make our scene look pretty… </vt:lpstr>
      <vt:lpstr>Getting it into three.js</vt:lpstr>
      <vt:lpstr>PowerPoint Presentation</vt:lpstr>
      <vt:lpstr>Scene Builder</vt:lpstr>
      <vt:lpstr>And…</vt:lpstr>
      <vt:lpstr>Okay the last thing we've got to do is get a player controller in</vt:lpstr>
      <vt:lpstr>PowerPoint Presentation</vt:lpstr>
      <vt:lpstr>PowerPoint Presentation</vt:lpstr>
      <vt:lpstr>Yipeeee</vt:lpstr>
      <vt:lpstr>PowerPoint Presentation</vt:lpstr>
      <vt:lpstr>Time to make it multiplayer!!</vt:lpstr>
      <vt:lpstr>Server</vt:lpstr>
      <vt:lpstr>Now lets edit our server code </vt:lpstr>
      <vt:lpstr>Now lets edit our server code</vt:lpstr>
      <vt:lpstr>Next add socket io to the client</vt:lpstr>
      <vt:lpstr>continued</vt:lpstr>
      <vt:lpstr>Okay now we are ready to start using the library!</vt:lpstr>
      <vt:lpstr>Initialize in our script</vt:lpstr>
      <vt:lpstr>Add this to our server</vt:lpstr>
      <vt:lpstr>Test</vt:lpstr>
      <vt:lpstr>The server can send messages to the client if it wants</vt:lpstr>
      <vt:lpstr>And we can create event handlers to react to these messages</vt:lpstr>
      <vt:lpstr>Test</vt:lpstr>
      <vt:lpstr>We can send custom data too if we want</vt:lpstr>
      <vt:lpstr>So what custom data can we send?</vt:lpstr>
      <vt:lpstr>Question</vt:lpstr>
      <vt:lpstr>Answer</vt:lpstr>
      <vt:lpstr>In this demonstration we will only be sharing positional data for simplicity's sake </vt:lpstr>
      <vt:lpstr>What messages will need to be sent?</vt:lpstr>
      <vt:lpstr>Skeleton Code for Server networking</vt:lpstr>
      <vt:lpstr>Skeleton code client</vt:lpstr>
      <vt:lpstr>Steps to now get multiplayer logic working</vt:lpstr>
      <vt:lpstr>Spawn player/client 1 and 2 in different positions (will have to keep track of number of clients) </vt:lpstr>
      <vt:lpstr>PowerPoint Presentation</vt:lpstr>
      <vt:lpstr>Spawn a representation of client 2, client side, on client 1’s screen and vice versa</vt:lpstr>
      <vt:lpstr>Spawn a representation of client 2, client side, on client 1’s screen and vice versa</vt:lpstr>
      <vt:lpstr>PowerPoint Presentation</vt:lpstr>
      <vt:lpstr>Network the movement of both clients </vt:lpstr>
      <vt:lpstr>Network the movement of both clients </vt:lpstr>
      <vt:lpstr>PowerPoint Presentation</vt:lpstr>
      <vt:lpstr>PowerPoint Presentation</vt:lpstr>
      <vt:lpstr>Gracefully handle players quitting </vt:lpstr>
      <vt:lpstr>PowerPoint Presentation</vt:lpstr>
      <vt:lpstr>Result</vt:lpstr>
      <vt:lpstr>PowerPoint Presentation</vt:lpstr>
      <vt:lpstr>PowerPoint Presentation</vt:lpstr>
      <vt:lpstr>Game Link</vt:lpstr>
      <vt:lpstr>Thank you for watching</vt:lpstr>
      <vt:lpstr>In case anyone was curious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James Bland</dc:creator>
  <cp:lastModifiedBy>James Bland</cp:lastModifiedBy>
  <cp:revision>58</cp:revision>
  <dcterms:created xsi:type="dcterms:W3CDTF">2024-12-01T00:12:41Z</dcterms:created>
  <dcterms:modified xsi:type="dcterms:W3CDTF">2024-12-02T02:01:27Z</dcterms:modified>
</cp:coreProperties>
</file>